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71" r:id="rId7"/>
    <p:sldId id="272" r:id="rId8"/>
    <p:sldId id="273" r:id="rId9"/>
    <p:sldId id="264" r:id="rId10"/>
  </p:sldIdLst>
  <p:sldSz cx="12192000" cy="6858000"/>
  <p:notesSz cx="6858000" cy="9144000"/>
  <p:embeddedFontLst>
    <p:embeddedFont>
      <p:font typeface="Architects Daughter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JyQvYbBfdg2cYTY9bjHzy4sLX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d94f784b1_4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fd94f784b1_4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d94f784b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fd94f784b1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fd94f784b1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39B0BC8B-4D6A-3620-0AA0-F1038C91F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>
            <a:extLst>
              <a:ext uri="{FF2B5EF4-FFF2-40B4-BE49-F238E27FC236}">
                <a16:creationId xmlns:a16="http://schemas.microsoft.com/office/drawing/2014/main" id="{EDC0ACE4-26C5-4EAE-7AB0-E24B7BBBA8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>
            <a:extLst>
              <a:ext uri="{FF2B5EF4-FFF2-40B4-BE49-F238E27FC236}">
                <a16:creationId xmlns:a16="http://schemas.microsoft.com/office/drawing/2014/main" id="{C15C647B-59D1-37F3-F7C3-5E760A43A3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>
            <a:extLst>
              <a:ext uri="{FF2B5EF4-FFF2-40B4-BE49-F238E27FC236}">
                <a16:creationId xmlns:a16="http://schemas.microsoft.com/office/drawing/2014/main" id="{56503343-5FEA-4596-5871-E906972624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12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91EC7FF7-A889-49E6-77BF-7B0FD371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>
            <a:extLst>
              <a:ext uri="{FF2B5EF4-FFF2-40B4-BE49-F238E27FC236}">
                <a16:creationId xmlns:a16="http://schemas.microsoft.com/office/drawing/2014/main" id="{63974A24-346C-CE7B-8DD7-4603A549DB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>
            <a:extLst>
              <a:ext uri="{FF2B5EF4-FFF2-40B4-BE49-F238E27FC236}">
                <a16:creationId xmlns:a16="http://schemas.microsoft.com/office/drawing/2014/main" id="{14F8B85F-2E65-6FE1-D28D-32280C8220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>
            <a:extLst>
              <a:ext uri="{FF2B5EF4-FFF2-40B4-BE49-F238E27FC236}">
                <a16:creationId xmlns:a16="http://schemas.microsoft.com/office/drawing/2014/main" id="{86C42E4A-D8B6-68F8-A1CA-AE756DEC9B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06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A859CAD2-694A-372B-1603-15D4C492B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>
            <a:extLst>
              <a:ext uri="{FF2B5EF4-FFF2-40B4-BE49-F238E27FC236}">
                <a16:creationId xmlns:a16="http://schemas.microsoft.com/office/drawing/2014/main" id="{29637730-2D41-F3B1-0548-33EA7C2C42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>
            <a:extLst>
              <a:ext uri="{FF2B5EF4-FFF2-40B4-BE49-F238E27FC236}">
                <a16:creationId xmlns:a16="http://schemas.microsoft.com/office/drawing/2014/main" id="{C6AC1CDD-B4D7-5BA4-2F31-486B2FA1D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>
            <a:extLst>
              <a:ext uri="{FF2B5EF4-FFF2-40B4-BE49-F238E27FC236}">
                <a16:creationId xmlns:a16="http://schemas.microsoft.com/office/drawing/2014/main" id="{ABA82EAF-D190-9B54-1DA4-6B0D419F30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27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2ED83E61-28B1-F1C3-A810-0939816FA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>
            <a:extLst>
              <a:ext uri="{FF2B5EF4-FFF2-40B4-BE49-F238E27FC236}">
                <a16:creationId xmlns:a16="http://schemas.microsoft.com/office/drawing/2014/main" id="{3EE0D694-8D4E-CC60-5EB1-7F3804476D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>
            <a:extLst>
              <a:ext uri="{FF2B5EF4-FFF2-40B4-BE49-F238E27FC236}">
                <a16:creationId xmlns:a16="http://schemas.microsoft.com/office/drawing/2014/main" id="{73F5D683-6124-5D39-82B3-0C0DCFF978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>
            <a:extLst>
              <a:ext uri="{FF2B5EF4-FFF2-40B4-BE49-F238E27FC236}">
                <a16:creationId xmlns:a16="http://schemas.microsoft.com/office/drawing/2014/main" id="{27DD74C7-0D26-8881-23F1-1A0E6CE91F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0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imulimpresa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d94f784b1_4_86"/>
          <p:cNvSpPr txBox="1">
            <a:spLocks noGrp="1"/>
          </p:cNvSpPr>
          <p:nvPr>
            <p:ph type="ctrTitle"/>
          </p:nvPr>
        </p:nvSpPr>
        <p:spPr>
          <a:xfrm>
            <a:off x="419978" y="1169571"/>
            <a:ext cx="108933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it-IT" sz="5400" b="1">
                <a:solidFill>
                  <a:srgbClr val="0070C0"/>
                </a:solidFill>
              </a:rPr>
              <a:t>Programma Simulimpresa</a:t>
            </a:r>
            <a:endParaRPr sz="5400" b="1">
              <a:solidFill>
                <a:srgbClr val="0070C0"/>
              </a:solidFill>
            </a:endParaRPr>
          </a:p>
        </p:txBody>
      </p:sp>
      <p:sp>
        <p:nvSpPr>
          <p:cNvPr id="89" name="Google Shape;89;g2fd94f784b1_4_86"/>
          <p:cNvSpPr txBox="1">
            <a:spLocks noGrp="1"/>
          </p:cNvSpPr>
          <p:nvPr>
            <p:ph type="subTitle" idx="1"/>
          </p:nvPr>
        </p:nvSpPr>
        <p:spPr>
          <a:xfrm>
            <a:off x="467600" y="2675449"/>
            <a:ext cx="108933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it-IT" sz="3200" dirty="0">
                <a:solidFill>
                  <a:srgbClr val="002060"/>
                </a:solidFill>
              </a:rPr>
              <a:t>Guida alle Funzioni del Portale </a:t>
            </a:r>
            <a:r>
              <a:rPr lang="it-IT" sz="3200" dirty="0" err="1">
                <a:solidFill>
                  <a:srgbClr val="002060"/>
                </a:solidFill>
              </a:rPr>
              <a:t>Simulimpresa</a:t>
            </a:r>
            <a:r>
              <a:rPr lang="it-IT" sz="3200" dirty="0">
                <a:solidFill>
                  <a:srgbClr val="002060"/>
                </a:solidFill>
              </a:rPr>
              <a:t> – </a:t>
            </a:r>
            <a:r>
              <a:rPr lang="it-IT" sz="3200" dirty="0" err="1">
                <a:solidFill>
                  <a:srgbClr val="002060"/>
                </a:solidFill>
              </a:rPr>
              <a:t>SmartCont</a:t>
            </a:r>
            <a:endParaRPr sz="3200" dirty="0">
              <a:solidFill>
                <a:srgbClr val="002060"/>
              </a:solidFill>
            </a:endParaRPr>
          </a:p>
          <a:p>
            <a:pPr marL="1073150" lvl="0" indent="-10731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6000"/>
              <a:buNone/>
            </a:pPr>
            <a:r>
              <a:rPr lang="it-IT" sz="5800" dirty="0">
                <a:solidFill>
                  <a:srgbClr val="002060"/>
                </a:solidFill>
              </a:rPr>
              <a:t>1   RICHIESTE</a:t>
            </a:r>
          </a:p>
        </p:txBody>
      </p:sp>
      <p:sp>
        <p:nvSpPr>
          <p:cNvPr id="90" name="Google Shape;90;g2fd94f784b1_4_86"/>
          <p:cNvSpPr txBox="1"/>
          <p:nvPr/>
        </p:nvSpPr>
        <p:spPr>
          <a:xfrm>
            <a:off x="563517" y="5888239"/>
            <a:ext cx="111747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Centrale Nazionale di Simulazione - Programma Simulimpresa © 2024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Centro Studi Opera Don Calabria - Ferrara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fd94f784b1_4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fd94f784b1_4_86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3" r="60760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fd94f784b1_4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d94f784b1_4_0"/>
          <p:cNvSpPr txBox="1">
            <a:spLocks noGrp="1"/>
          </p:cNvSpPr>
          <p:nvPr>
            <p:ph type="subTitle" idx="1"/>
          </p:nvPr>
        </p:nvSpPr>
        <p:spPr>
          <a:xfrm>
            <a:off x="414434" y="1431463"/>
            <a:ext cx="11327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it-IT" sz="3600" dirty="0">
                <a:solidFill>
                  <a:srgbClr val="0070C0"/>
                </a:solidFill>
              </a:rPr>
              <a:t>1. RICHIESTE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70C0"/>
              </a:solidFill>
            </a:endParaRPr>
          </a:p>
        </p:txBody>
      </p:sp>
      <p:pic>
        <p:nvPicPr>
          <p:cNvPr id="100" name="Google Shape;100;g2fd94f784b1_4_0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3" r="60760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fd94f784b1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fd94f784b1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fd94f784b1_4_0"/>
          <p:cNvSpPr txBox="1"/>
          <p:nvPr/>
        </p:nvSpPr>
        <p:spPr>
          <a:xfrm>
            <a:off x="5467825" y="2874040"/>
            <a:ext cx="53589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Dal sito  </a:t>
            </a:r>
            <a:r>
              <a:rPr lang="it-IT" sz="2400" b="0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https://www.simulimpresa.com/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entro nel </a:t>
            </a:r>
            <a:r>
              <a:rPr lang="it-IT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PORTALE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le credenziali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apro 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RICHIESTE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9A8B03-3AE4-FC49-7AE8-706D11B51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96" y="2026186"/>
            <a:ext cx="2609624" cy="4421863"/>
          </a:xfrm>
          <a:prstGeom prst="rect">
            <a:avLst/>
          </a:prstGeom>
        </p:spPr>
      </p:pic>
      <p:cxnSp>
        <p:nvCxnSpPr>
          <p:cNvPr id="105" name="Google Shape;105;g2fd94f784b1_4_0"/>
          <p:cNvCxnSpPr>
            <a:cxnSpLocks/>
          </p:cNvCxnSpPr>
          <p:nvPr/>
        </p:nvCxnSpPr>
        <p:spPr>
          <a:xfrm flipH="1">
            <a:off x="3006022" y="3854245"/>
            <a:ext cx="2283733" cy="744126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414434" y="1431463"/>
            <a:ext cx="11327463" cy="71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0070C0"/>
              </a:buClr>
              <a:buSzPts val="3600"/>
            </a:pPr>
            <a:r>
              <a:rPr lang="it-IT" sz="3600" dirty="0">
                <a:solidFill>
                  <a:srgbClr val="0070C0"/>
                </a:solidFill>
              </a:rPr>
              <a:t>1. RICHIESTE</a:t>
            </a:r>
            <a:endParaRPr dirty="0"/>
          </a:p>
        </p:txBody>
      </p:sp>
      <p:pic>
        <p:nvPicPr>
          <p:cNvPr id="112" name="Google Shape;112;p1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573576" y="4811447"/>
            <a:ext cx="11044800" cy="110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Dal menù entro in </a:t>
            </a:r>
            <a:r>
              <a:rPr lang="it-IT" sz="2400" b="0" i="1" u="none" strike="noStrike" cap="none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richieste ricevute</a:t>
            </a: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Seleziono la nuova richiesta tra 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le</a:t>
            </a: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richieste ricevute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con doppio click entro nello specifico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3.png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79F3426B-6734-C72B-442B-66130CACD1B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84338" y="2141798"/>
            <a:ext cx="9374061" cy="2158039"/>
          </a:xfrm>
          <a:prstGeom prst="rect">
            <a:avLst/>
          </a:prstGeom>
          <a:ln/>
        </p:spPr>
      </p:pic>
      <p:cxnSp>
        <p:nvCxnSpPr>
          <p:cNvPr id="117" name="Google Shape;117;p1"/>
          <p:cNvCxnSpPr>
            <a:cxnSpLocks/>
          </p:cNvCxnSpPr>
          <p:nvPr/>
        </p:nvCxnSpPr>
        <p:spPr>
          <a:xfrm flipV="1">
            <a:off x="3706761" y="3342968"/>
            <a:ext cx="206478" cy="1907458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" name="Google Shape;157;p4">
            <a:extLst>
              <a:ext uri="{FF2B5EF4-FFF2-40B4-BE49-F238E27FC236}">
                <a16:creationId xmlns:a16="http://schemas.microsoft.com/office/drawing/2014/main" id="{789D3A96-11B3-7ED4-5DEC-270173F395C0}"/>
              </a:ext>
            </a:extLst>
          </p:cNvPr>
          <p:cNvSpPr/>
          <p:nvPr/>
        </p:nvSpPr>
        <p:spPr>
          <a:xfrm>
            <a:off x="830716" y="2222090"/>
            <a:ext cx="1017303" cy="330445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9016181" y="1783100"/>
            <a:ext cx="2708220" cy="22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Selezionando la prima riga del testo della richiesta e premendo il tasto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stampa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avremo il testo completo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4729315" y="3008671"/>
            <a:ext cx="1199537" cy="63909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5ABE82E-E14B-9D38-806C-FE6C6431A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99" y="1376426"/>
            <a:ext cx="8265565" cy="4522929"/>
          </a:xfrm>
          <a:prstGeom prst="rect">
            <a:avLst/>
          </a:prstGeom>
        </p:spPr>
      </p:pic>
      <p:cxnSp>
        <p:nvCxnSpPr>
          <p:cNvPr id="3" name="Google Shape;117;p1">
            <a:extLst>
              <a:ext uri="{FF2B5EF4-FFF2-40B4-BE49-F238E27FC236}">
                <a16:creationId xmlns:a16="http://schemas.microsoft.com/office/drawing/2014/main" id="{05803F99-62E7-5463-CD9C-CF7F77A15994}"/>
              </a:ext>
            </a:extLst>
          </p:cNvPr>
          <p:cNvCxnSpPr>
            <a:cxnSpLocks/>
          </p:cNvCxnSpPr>
          <p:nvPr/>
        </p:nvCxnSpPr>
        <p:spPr>
          <a:xfrm flipH="1">
            <a:off x="4070555" y="2522723"/>
            <a:ext cx="4871426" cy="3111161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6" name="Google Shape;157;p4">
            <a:extLst>
              <a:ext uri="{FF2B5EF4-FFF2-40B4-BE49-F238E27FC236}">
                <a16:creationId xmlns:a16="http://schemas.microsoft.com/office/drawing/2014/main" id="{A7814D6D-E885-FF6D-38BB-7BBD942EA90E}"/>
              </a:ext>
            </a:extLst>
          </p:cNvPr>
          <p:cNvSpPr/>
          <p:nvPr/>
        </p:nvSpPr>
        <p:spPr>
          <a:xfrm>
            <a:off x="4760490" y="3095201"/>
            <a:ext cx="1205462" cy="507859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3650C900-44D7-7BCD-DA56-3DA8A4A8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>
            <a:extLst>
              <a:ext uri="{FF2B5EF4-FFF2-40B4-BE49-F238E27FC236}">
                <a16:creationId xmlns:a16="http://schemas.microsoft.com/office/drawing/2014/main" id="{57A9CA99-8217-7CFB-5415-EAAC30CCAE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extLst>
              <a:ext uri="{FF2B5EF4-FFF2-40B4-BE49-F238E27FC236}">
                <a16:creationId xmlns:a16="http://schemas.microsoft.com/office/drawing/2014/main" id="{E0E19C80-FBB8-FBB9-AF3B-0CD0ADEC61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extLst>
              <a:ext uri="{FF2B5EF4-FFF2-40B4-BE49-F238E27FC236}">
                <a16:creationId xmlns:a16="http://schemas.microsoft.com/office/drawing/2014/main" id="{03B471C6-DE1C-FE6C-2535-8E3459F061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F4F47FB5-6449-7433-6A42-9A3123C8961B}"/>
              </a:ext>
            </a:extLst>
          </p:cNvPr>
          <p:cNvSpPr txBox="1"/>
          <p:nvPr/>
        </p:nvSpPr>
        <p:spPr>
          <a:xfrm>
            <a:off x="9016181" y="1783100"/>
            <a:ext cx="2708220" cy="22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 il testo completo si inizia a progettare e predisporre il lavoro per preparare il preventivo del viaggio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A186CB-A12C-2041-58C9-4ED078B93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85" y="1320744"/>
            <a:ext cx="8261939" cy="43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75BCFF48-4C1A-6557-A462-8FF19F27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>
            <a:extLst>
              <a:ext uri="{FF2B5EF4-FFF2-40B4-BE49-F238E27FC236}">
                <a16:creationId xmlns:a16="http://schemas.microsoft.com/office/drawing/2014/main" id="{2B2295DE-CAA6-748F-381D-4A61238CA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extLst>
              <a:ext uri="{FF2B5EF4-FFF2-40B4-BE49-F238E27FC236}">
                <a16:creationId xmlns:a16="http://schemas.microsoft.com/office/drawing/2014/main" id="{C626B13D-24D1-A3C2-0561-0194DDA755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extLst>
              <a:ext uri="{FF2B5EF4-FFF2-40B4-BE49-F238E27FC236}">
                <a16:creationId xmlns:a16="http://schemas.microsoft.com/office/drawing/2014/main" id="{7DF1C35E-6526-72FC-9BA7-6AC6F76CE3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0A6C3202-C04D-0871-7712-15A0B4423636}"/>
              </a:ext>
            </a:extLst>
          </p:cNvPr>
          <p:cNvSpPr txBox="1"/>
          <p:nvPr/>
        </p:nvSpPr>
        <p:spPr>
          <a:xfrm>
            <a:off x="7458020" y="3050473"/>
            <a:ext cx="4168877" cy="22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Dopo aver reperito tutti i dati per predisporre il preventivo lo si redige e lo si carica in richieste compilando i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</a:rPr>
              <a:t>campi preposti.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Premendo il tasto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</a:rPr>
              <a:t>SFOGLIA 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si allega il preventivo per il cliente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D5DC9C-D90F-90D5-06BC-57BA267CD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25" y="2288458"/>
            <a:ext cx="4435224" cy="2987299"/>
          </a:xfrm>
          <a:prstGeom prst="rect">
            <a:avLst/>
          </a:prstGeom>
        </p:spPr>
      </p:pic>
      <p:sp>
        <p:nvSpPr>
          <p:cNvPr id="10" name="Google Shape;157;p4">
            <a:extLst>
              <a:ext uri="{FF2B5EF4-FFF2-40B4-BE49-F238E27FC236}">
                <a16:creationId xmlns:a16="http://schemas.microsoft.com/office/drawing/2014/main" id="{DCB04F03-E065-F51B-B022-148296E1B0CD}"/>
              </a:ext>
            </a:extLst>
          </p:cNvPr>
          <p:cNvSpPr/>
          <p:nvPr/>
        </p:nvSpPr>
        <p:spPr>
          <a:xfrm flipV="1">
            <a:off x="467599" y="2520484"/>
            <a:ext cx="4374165" cy="1320298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7;p1">
            <a:extLst>
              <a:ext uri="{FF2B5EF4-FFF2-40B4-BE49-F238E27FC236}">
                <a16:creationId xmlns:a16="http://schemas.microsoft.com/office/drawing/2014/main" id="{87412213-AA30-6732-B151-176AA2E7C1B0}"/>
              </a:ext>
            </a:extLst>
          </p:cNvPr>
          <p:cNvCxnSpPr>
            <a:cxnSpLocks/>
          </p:cNvCxnSpPr>
          <p:nvPr/>
        </p:nvCxnSpPr>
        <p:spPr>
          <a:xfrm flipH="1" flipV="1">
            <a:off x="3460955" y="3500284"/>
            <a:ext cx="6292645" cy="1091381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0089CC-E8D7-F7B8-950A-341A97A79F30}"/>
              </a:ext>
            </a:extLst>
          </p:cNvPr>
          <p:cNvSpPr txBox="1"/>
          <p:nvPr/>
        </p:nvSpPr>
        <p:spPr>
          <a:xfrm>
            <a:off x="660112" y="1550554"/>
            <a:ext cx="6172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buClr>
                <a:srgbClr val="0070C0"/>
              </a:buClr>
              <a:buSzPts val="3600"/>
            </a:pPr>
            <a:r>
              <a:rPr lang="it-IT" sz="36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1. RICHIESTE</a:t>
            </a:r>
          </a:p>
        </p:txBody>
      </p:sp>
    </p:spTree>
    <p:extLst>
      <p:ext uri="{BB962C8B-B14F-4D97-AF65-F5344CB8AC3E}">
        <p14:creationId xmlns:p14="http://schemas.microsoft.com/office/powerpoint/2010/main" val="232724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3E497A34-3E4D-6E2C-CF49-0ABF57CA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>
            <a:extLst>
              <a:ext uri="{FF2B5EF4-FFF2-40B4-BE49-F238E27FC236}">
                <a16:creationId xmlns:a16="http://schemas.microsoft.com/office/drawing/2014/main" id="{63FD0F08-BFED-2368-921F-E4D527866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extLst>
              <a:ext uri="{FF2B5EF4-FFF2-40B4-BE49-F238E27FC236}">
                <a16:creationId xmlns:a16="http://schemas.microsoft.com/office/drawing/2014/main" id="{8786EF91-CF35-6DCF-2BD1-1E3DC21D6F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extLst>
              <a:ext uri="{FF2B5EF4-FFF2-40B4-BE49-F238E27FC236}">
                <a16:creationId xmlns:a16="http://schemas.microsoft.com/office/drawing/2014/main" id="{33B3C081-B632-FBFC-25FD-DD622A7D95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89F947D8-229F-DA8C-C76C-660AF2B94FD2}"/>
              </a:ext>
            </a:extLst>
          </p:cNvPr>
          <p:cNvSpPr txBox="1"/>
          <p:nvPr/>
        </p:nvSpPr>
        <p:spPr>
          <a:xfrm>
            <a:off x="7275871" y="3120588"/>
            <a:ext cx="4168877" cy="184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Dopo aver compilato e allegato il preventivo per il cliente. Accedendo nuovamente a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</a:rPr>
              <a:t>RICHIESTE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si verifica se il cliente accetta o rifiuta il preventivo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FF143B-154F-BEA6-07D3-AEAF702ED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04" y="4197692"/>
            <a:ext cx="3871295" cy="1013548"/>
          </a:xfrm>
          <a:prstGeom prst="rect">
            <a:avLst/>
          </a:prstGeom>
        </p:spPr>
      </p:pic>
      <p:cxnSp>
        <p:nvCxnSpPr>
          <p:cNvPr id="11" name="Google Shape;117;p1">
            <a:extLst>
              <a:ext uri="{FF2B5EF4-FFF2-40B4-BE49-F238E27FC236}">
                <a16:creationId xmlns:a16="http://schemas.microsoft.com/office/drawing/2014/main" id="{202689B4-82C8-28BA-9081-ED28FB59780D}"/>
              </a:ext>
            </a:extLst>
          </p:cNvPr>
          <p:cNvCxnSpPr>
            <a:cxnSpLocks/>
          </p:cNvCxnSpPr>
          <p:nvPr/>
        </p:nvCxnSpPr>
        <p:spPr>
          <a:xfrm flipH="1" flipV="1">
            <a:off x="2817791" y="3120588"/>
            <a:ext cx="4369590" cy="1196977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377E91B-92EC-53EA-1342-74715D854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6359" y="2572841"/>
            <a:ext cx="1150720" cy="853514"/>
          </a:xfrm>
          <a:prstGeom prst="rect">
            <a:avLst/>
          </a:prstGeom>
        </p:spPr>
      </p:pic>
      <p:sp>
        <p:nvSpPr>
          <p:cNvPr id="10" name="Google Shape;157;p4">
            <a:extLst>
              <a:ext uri="{FF2B5EF4-FFF2-40B4-BE49-F238E27FC236}">
                <a16:creationId xmlns:a16="http://schemas.microsoft.com/office/drawing/2014/main" id="{E1B8A695-CF15-894B-CD5A-0FFF83A6E998}"/>
              </a:ext>
            </a:extLst>
          </p:cNvPr>
          <p:cNvSpPr/>
          <p:nvPr/>
        </p:nvSpPr>
        <p:spPr>
          <a:xfrm flipV="1">
            <a:off x="884904" y="4476791"/>
            <a:ext cx="1376515" cy="45535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B5CD53-DA93-AFDA-7D40-A029112ECCB2}"/>
              </a:ext>
            </a:extLst>
          </p:cNvPr>
          <p:cNvSpPr txBox="1"/>
          <p:nvPr/>
        </p:nvSpPr>
        <p:spPr>
          <a:xfrm>
            <a:off x="748602" y="1451499"/>
            <a:ext cx="6172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buClr>
                <a:srgbClr val="0070C0"/>
              </a:buClr>
              <a:buSzPts val="3600"/>
            </a:pPr>
            <a:r>
              <a:rPr lang="it-IT" sz="36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1. RICHIESTE</a:t>
            </a:r>
          </a:p>
        </p:txBody>
      </p:sp>
    </p:spTree>
    <p:extLst>
      <p:ext uri="{BB962C8B-B14F-4D97-AF65-F5344CB8AC3E}">
        <p14:creationId xmlns:p14="http://schemas.microsoft.com/office/powerpoint/2010/main" val="192990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2A058DB7-742E-5078-F58F-20C0706B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>
            <a:extLst>
              <a:ext uri="{FF2B5EF4-FFF2-40B4-BE49-F238E27FC236}">
                <a16:creationId xmlns:a16="http://schemas.microsoft.com/office/drawing/2014/main" id="{3C89CA80-141A-352D-63F9-688FB8C07A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extLst>
              <a:ext uri="{FF2B5EF4-FFF2-40B4-BE49-F238E27FC236}">
                <a16:creationId xmlns:a16="http://schemas.microsoft.com/office/drawing/2014/main" id="{D01459CF-A15A-6044-9C96-1E63ED3A02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extLst>
              <a:ext uri="{FF2B5EF4-FFF2-40B4-BE49-F238E27FC236}">
                <a16:creationId xmlns:a16="http://schemas.microsoft.com/office/drawing/2014/main" id="{C13EE65A-36B3-D488-B1AA-937DEF8319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CF0E02E2-BBAE-C194-B2C8-1817E00E8FF5}"/>
              </a:ext>
            </a:extLst>
          </p:cNvPr>
          <p:cNvSpPr txBox="1"/>
          <p:nvPr/>
        </p:nvSpPr>
        <p:spPr>
          <a:xfrm>
            <a:off x="6096000" y="2989005"/>
            <a:ext cx="3510116" cy="110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Se il preventivo è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</a:rPr>
              <a:t>accettato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si procede alle prenotazioni servizi e gli alberghi la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2.png" descr="Immagine che contiene Blu elettrico, Blu intenso, cerchio, blu&#10;&#10;Descrizione generata automaticamente">
            <a:extLst>
              <a:ext uri="{FF2B5EF4-FFF2-40B4-BE49-F238E27FC236}">
                <a16:creationId xmlns:a16="http://schemas.microsoft.com/office/drawing/2014/main" id="{6EF673C3-E629-E1E0-0810-6D2A6DAE572F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33170" y="3735018"/>
            <a:ext cx="2881130" cy="1352376"/>
          </a:xfrm>
          <a:prstGeom prst="rect">
            <a:avLst/>
          </a:prstGeom>
          <a:ln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5D9AB3-F8CC-66B5-BE94-91E34CFACB7E}"/>
              </a:ext>
            </a:extLst>
          </p:cNvPr>
          <p:cNvSpPr txBox="1"/>
          <p:nvPr/>
        </p:nvSpPr>
        <p:spPr>
          <a:xfrm rot="10800000" flipV="1">
            <a:off x="760771" y="5111929"/>
            <a:ext cx="2853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Servizi           alberghi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E8B77D-811A-32B3-5399-9DF3533AA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36" y="2481200"/>
            <a:ext cx="3871295" cy="1013548"/>
          </a:xfrm>
          <a:prstGeom prst="rect">
            <a:avLst/>
          </a:prstGeom>
        </p:spPr>
      </p:pic>
      <p:sp>
        <p:nvSpPr>
          <p:cNvPr id="6" name="Google Shape;157;p4">
            <a:extLst>
              <a:ext uri="{FF2B5EF4-FFF2-40B4-BE49-F238E27FC236}">
                <a16:creationId xmlns:a16="http://schemas.microsoft.com/office/drawing/2014/main" id="{BD11F276-C48E-BE25-23DC-7887F52803D7}"/>
              </a:ext>
            </a:extLst>
          </p:cNvPr>
          <p:cNvSpPr/>
          <p:nvPr/>
        </p:nvSpPr>
        <p:spPr>
          <a:xfrm flipV="1">
            <a:off x="586065" y="2855238"/>
            <a:ext cx="1337188" cy="265472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138685-320B-3086-EBE7-C03E40F81525}"/>
              </a:ext>
            </a:extLst>
          </p:cNvPr>
          <p:cNvSpPr txBox="1"/>
          <p:nvPr/>
        </p:nvSpPr>
        <p:spPr>
          <a:xfrm>
            <a:off x="733170" y="1339431"/>
            <a:ext cx="6296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buClr>
                <a:srgbClr val="0070C0"/>
              </a:buClr>
              <a:buSzPts val="3600"/>
            </a:pPr>
            <a:r>
              <a:rPr lang="it-IT" sz="36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1. RICHIESTE</a:t>
            </a:r>
          </a:p>
        </p:txBody>
      </p:sp>
    </p:spTree>
    <p:extLst>
      <p:ext uri="{BB962C8B-B14F-4D97-AF65-F5344CB8AC3E}">
        <p14:creationId xmlns:p14="http://schemas.microsoft.com/office/powerpoint/2010/main" val="83426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146122" y="2989986"/>
            <a:ext cx="11702104" cy="355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80694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riservato ai formatori e responsabili delle imprese  simulate che aderiscono alla rete Programma Simulimpresa.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16075" marR="2190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di proprietà del Centro Studi Opera Don Calabria  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Programma Simulimpresa – Pen Worldwide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Viale Don Calabria 13 - 44124 Ferrara - Italia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realizzato da: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8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Arial"/>
                <a:ea typeface="Arial"/>
                <a:cs typeface="Arial"/>
                <a:sym typeface="Arial"/>
              </a:rPr>
              <a:t>Centrale Nazionale di Simulazione  - Programma Simulimpresa – A. S. 2024-2025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559982" y="1637415"/>
            <a:ext cx="110720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6000" b="1" i="0" u="none" strike="noStrike" cap="none">
                <a:solidFill>
                  <a:srgbClr val="B8086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GRAZIE PER L’ATTENZIONE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7" descr="Marchio Registrato: Quando si può usare la ® e Perché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81" y="4199860"/>
            <a:ext cx="956931" cy="95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265</Words>
  <Application>Microsoft Office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Aptos</vt:lpstr>
      <vt:lpstr>Architects Daughter</vt:lpstr>
      <vt:lpstr>Arial</vt:lpstr>
      <vt:lpstr>Times New Roman</vt:lpstr>
      <vt:lpstr>Tema di Office</vt:lpstr>
      <vt:lpstr>Programma Simulimpresa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Sarti Giuseppe</dc:creator>
  <cp:lastModifiedBy>Licenza 01</cp:lastModifiedBy>
  <cp:revision>17</cp:revision>
  <dcterms:created xsi:type="dcterms:W3CDTF">2023-10-27T09:16:27Z</dcterms:created>
  <dcterms:modified xsi:type="dcterms:W3CDTF">2025-02-05T09:56:30Z</dcterms:modified>
</cp:coreProperties>
</file>