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72" r:id="rId7"/>
    <p:sldId id="264" r:id="rId8"/>
  </p:sldIdLst>
  <p:sldSz cx="12192000" cy="6858000"/>
  <p:notesSz cx="6858000" cy="9144000"/>
  <p:embeddedFontLst>
    <p:embeddedFont>
      <p:font typeface="Architects Daughter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JyQvYbBfdg2cYTY9bjHzy4sLX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0" autoAdjust="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d94f784b1_4_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fd94f784b1_4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d94f784b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fd94f784b1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2fd94f784b1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39B0BC8B-4D6A-3620-0AA0-F1038C91F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>
            <a:extLst>
              <a:ext uri="{FF2B5EF4-FFF2-40B4-BE49-F238E27FC236}">
                <a16:creationId xmlns:a16="http://schemas.microsoft.com/office/drawing/2014/main" id="{EDC0ACE4-26C5-4EAE-7AB0-E24B7BBBA8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>
            <a:extLst>
              <a:ext uri="{FF2B5EF4-FFF2-40B4-BE49-F238E27FC236}">
                <a16:creationId xmlns:a16="http://schemas.microsoft.com/office/drawing/2014/main" id="{C15C647B-59D1-37F3-F7C3-5E760A43A3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>
            <a:extLst>
              <a:ext uri="{FF2B5EF4-FFF2-40B4-BE49-F238E27FC236}">
                <a16:creationId xmlns:a16="http://schemas.microsoft.com/office/drawing/2014/main" id="{56503343-5FEA-4596-5871-E906972624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12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624DFF48-17F3-59A0-2DCF-2C6182833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>
            <a:extLst>
              <a:ext uri="{FF2B5EF4-FFF2-40B4-BE49-F238E27FC236}">
                <a16:creationId xmlns:a16="http://schemas.microsoft.com/office/drawing/2014/main" id="{61D279FB-BD12-019F-FBBB-78843D7671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2:notes">
            <a:extLst>
              <a:ext uri="{FF2B5EF4-FFF2-40B4-BE49-F238E27FC236}">
                <a16:creationId xmlns:a16="http://schemas.microsoft.com/office/drawing/2014/main" id="{67933C9A-BAD3-7B5C-C0C2-8ED18DCA92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2:notes">
            <a:extLst>
              <a:ext uri="{FF2B5EF4-FFF2-40B4-BE49-F238E27FC236}">
                <a16:creationId xmlns:a16="http://schemas.microsoft.com/office/drawing/2014/main" id="{414CCD42-E950-E355-D8EF-ECDFC7F7FD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348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imulimpresa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fd94f784b1_4_86"/>
          <p:cNvSpPr txBox="1">
            <a:spLocks noGrp="1"/>
          </p:cNvSpPr>
          <p:nvPr>
            <p:ph type="ctrTitle"/>
          </p:nvPr>
        </p:nvSpPr>
        <p:spPr>
          <a:xfrm>
            <a:off x="419978" y="1169571"/>
            <a:ext cx="108933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Calibri"/>
              <a:buNone/>
            </a:pPr>
            <a:r>
              <a:rPr lang="it-IT" sz="5400" b="1">
                <a:solidFill>
                  <a:srgbClr val="0070C0"/>
                </a:solidFill>
              </a:rPr>
              <a:t>Programma Simulimpresa</a:t>
            </a:r>
            <a:endParaRPr sz="5400" b="1">
              <a:solidFill>
                <a:srgbClr val="0070C0"/>
              </a:solidFill>
            </a:endParaRPr>
          </a:p>
        </p:txBody>
      </p:sp>
      <p:sp>
        <p:nvSpPr>
          <p:cNvPr id="89" name="Google Shape;89;g2fd94f784b1_4_86"/>
          <p:cNvSpPr txBox="1">
            <a:spLocks noGrp="1"/>
          </p:cNvSpPr>
          <p:nvPr>
            <p:ph type="subTitle" idx="1"/>
          </p:nvPr>
        </p:nvSpPr>
        <p:spPr>
          <a:xfrm>
            <a:off x="467600" y="2675449"/>
            <a:ext cx="108933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None/>
            </a:pPr>
            <a:r>
              <a:rPr lang="it-IT" sz="3200" dirty="0">
                <a:solidFill>
                  <a:srgbClr val="002060"/>
                </a:solidFill>
              </a:rPr>
              <a:t>Guida alle Funzioni del Portale </a:t>
            </a:r>
            <a:r>
              <a:rPr lang="it-IT" sz="3200" dirty="0" err="1">
                <a:solidFill>
                  <a:srgbClr val="002060"/>
                </a:solidFill>
              </a:rPr>
              <a:t>Simulimpresa</a:t>
            </a:r>
            <a:r>
              <a:rPr lang="it-IT" sz="3200" dirty="0">
                <a:solidFill>
                  <a:srgbClr val="002060"/>
                </a:solidFill>
              </a:rPr>
              <a:t> – </a:t>
            </a:r>
            <a:r>
              <a:rPr lang="it-IT" sz="3200" dirty="0" err="1">
                <a:solidFill>
                  <a:srgbClr val="002060"/>
                </a:solidFill>
              </a:rPr>
              <a:t>SmartCont</a:t>
            </a:r>
            <a:endParaRPr sz="3200" dirty="0">
              <a:solidFill>
                <a:srgbClr val="002060"/>
              </a:solidFill>
            </a:endParaRPr>
          </a:p>
          <a:p>
            <a:pPr marL="1073150" lvl="0" indent="-10731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2060"/>
              </a:buClr>
              <a:buSzPts val="6000"/>
              <a:buNone/>
            </a:pPr>
            <a:r>
              <a:rPr lang="it-IT" sz="5800">
                <a:solidFill>
                  <a:srgbClr val="002060"/>
                </a:solidFill>
              </a:rPr>
              <a:t>RICHIESTE </a:t>
            </a:r>
            <a:r>
              <a:rPr lang="it-IT" sz="5800" dirty="0">
                <a:solidFill>
                  <a:srgbClr val="002060"/>
                </a:solidFill>
              </a:rPr>
              <a:t>DOCENTE</a:t>
            </a:r>
          </a:p>
        </p:txBody>
      </p:sp>
      <p:sp>
        <p:nvSpPr>
          <p:cNvPr id="90" name="Google Shape;90;g2fd94f784b1_4_86"/>
          <p:cNvSpPr txBox="1"/>
          <p:nvPr/>
        </p:nvSpPr>
        <p:spPr>
          <a:xfrm>
            <a:off x="563517" y="5888239"/>
            <a:ext cx="111747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Centrale Nazionale di Simulazione - Programma Simulimpresa © 2024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Centro Studi Opera Don Calabria - Ferrara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2fd94f784b1_4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2fd94f784b1_4_86" descr="http://www.simulimpresa.com/go/templates/officeprime-tg/images/logo.png"/>
          <p:cNvPicPr preferRelativeResize="0"/>
          <p:nvPr/>
        </p:nvPicPr>
        <p:blipFill rotWithShape="1">
          <a:blip r:embed="rId4">
            <a:alphaModFix/>
          </a:blip>
          <a:srcRect l="3" r="60760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2fd94f784b1_4_8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d94f784b1_4_0"/>
          <p:cNvSpPr txBox="1">
            <a:spLocks noGrp="1"/>
          </p:cNvSpPr>
          <p:nvPr>
            <p:ph type="subTitle" idx="1"/>
          </p:nvPr>
        </p:nvSpPr>
        <p:spPr>
          <a:xfrm>
            <a:off x="414434" y="1431463"/>
            <a:ext cx="113274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it-IT" sz="3600" dirty="0">
                <a:solidFill>
                  <a:srgbClr val="0070C0"/>
                </a:solidFill>
              </a:rPr>
              <a:t>1. RICHIESTE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70C0"/>
              </a:solidFill>
            </a:endParaRPr>
          </a:p>
        </p:txBody>
      </p:sp>
      <p:pic>
        <p:nvPicPr>
          <p:cNvPr id="100" name="Google Shape;100;g2fd94f784b1_4_0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3" r="60760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2fd94f784b1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2fd94f784b1_4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fd94f784b1_4_0"/>
          <p:cNvSpPr txBox="1"/>
          <p:nvPr/>
        </p:nvSpPr>
        <p:spPr>
          <a:xfrm>
            <a:off x="5467824" y="2903537"/>
            <a:ext cx="5878601" cy="110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Dal sito  </a:t>
            </a:r>
            <a:r>
              <a:rPr lang="it-IT" sz="2400" b="0" i="0" u="sng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https://www.simulimpresa.com/</a:t>
            </a: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entro nel </a:t>
            </a:r>
            <a:r>
              <a:rPr lang="it-IT" sz="24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PORTALE</a:t>
            </a: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con le credenziali DOCENTE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 apro </a:t>
            </a:r>
            <a:r>
              <a:rPr lang="it-IT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PREPARAZIONE</a:t>
            </a: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RICHIESTE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F9A8B03-3AE4-FC49-7AE8-706D11B516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96" y="2026186"/>
            <a:ext cx="2609624" cy="4421863"/>
          </a:xfrm>
          <a:prstGeom prst="rect">
            <a:avLst/>
          </a:prstGeom>
        </p:spPr>
      </p:pic>
      <p:cxnSp>
        <p:nvCxnSpPr>
          <p:cNvPr id="105" name="Google Shape;105;g2fd94f784b1_4_0"/>
          <p:cNvCxnSpPr>
            <a:cxnSpLocks/>
          </p:cNvCxnSpPr>
          <p:nvPr/>
        </p:nvCxnSpPr>
        <p:spPr>
          <a:xfrm flipH="1">
            <a:off x="3087329" y="3932903"/>
            <a:ext cx="2380495" cy="1317523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467599" y="1431464"/>
            <a:ext cx="11274298" cy="577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l">
              <a:spcBef>
                <a:spcPts val="0"/>
              </a:spcBef>
              <a:buClr>
                <a:srgbClr val="0070C0"/>
              </a:buClr>
              <a:buSzPts val="3600"/>
            </a:pPr>
            <a:r>
              <a:rPr lang="it-IT" sz="3600" dirty="0">
                <a:solidFill>
                  <a:srgbClr val="0070C0"/>
                </a:solidFill>
              </a:rPr>
              <a:t>1. RICHIESTE</a:t>
            </a:r>
            <a:endParaRPr dirty="0"/>
          </a:p>
        </p:txBody>
      </p:sp>
      <p:pic>
        <p:nvPicPr>
          <p:cNvPr id="112" name="Google Shape;112;p1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8259097" y="2141798"/>
            <a:ext cx="3522129" cy="403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+mj-lt"/>
              <a:buAutoNum type="arabicPeriod"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Dal menù si entra in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Emissione</a:t>
            </a: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0" i="1" u="none" strike="noStrike" cap="none" dirty="0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richieste</a:t>
            </a: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+mj-lt"/>
              <a:buAutoNum type="arabicPeriod"/>
            </a:pPr>
            <a:r>
              <a:rPr lang="it-IT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 seleziona nuova richiesta premendo        e si compilano i campi</a:t>
            </a:r>
          </a:p>
          <a:p>
            <a:pPr marL="457200" indent="-457200">
              <a:spcBef>
                <a:spcPts val="15"/>
              </a:spcBef>
              <a:buClr>
                <a:srgbClr val="002060"/>
              </a:buClr>
              <a:buSzPts val="2400"/>
              <a:buFont typeface="+mj-lt"/>
              <a:buAutoNum type="arabicPeriod"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Accettazione del                 preventivo  è di default in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 per Vostra scelta volete che il preventivo non sia accettato modificate in NO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94D12D-7D0D-EF08-4471-30EFFB1E83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83" y="2048448"/>
            <a:ext cx="5335562" cy="471594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8B55EB-8B2B-C82F-A7E7-AC5C81DEB0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1328" y="3287661"/>
            <a:ext cx="414502" cy="282678"/>
          </a:xfrm>
          <a:prstGeom prst="rect">
            <a:avLst/>
          </a:prstGeom>
        </p:spPr>
      </p:pic>
      <p:sp>
        <p:nvSpPr>
          <p:cNvPr id="6" name="Google Shape;157;p4">
            <a:extLst>
              <a:ext uri="{FF2B5EF4-FFF2-40B4-BE49-F238E27FC236}">
                <a16:creationId xmlns:a16="http://schemas.microsoft.com/office/drawing/2014/main" id="{789D3A96-11B3-7ED4-5DEC-270173F395C0}"/>
              </a:ext>
            </a:extLst>
          </p:cNvPr>
          <p:cNvSpPr/>
          <p:nvPr/>
        </p:nvSpPr>
        <p:spPr>
          <a:xfrm>
            <a:off x="2041719" y="2141798"/>
            <a:ext cx="957121" cy="1201170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7" name="Google Shape;117;p1"/>
          <p:cNvCxnSpPr>
            <a:cxnSpLocks/>
          </p:cNvCxnSpPr>
          <p:nvPr/>
        </p:nvCxnSpPr>
        <p:spPr>
          <a:xfrm flipH="1" flipV="1">
            <a:off x="3913239" y="3529781"/>
            <a:ext cx="4689987" cy="1319148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/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/>
        </p:nvSpPr>
        <p:spPr>
          <a:xfrm>
            <a:off x="7944465" y="2713705"/>
            <a:ext cx="3779936" cy="332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Posizionandosi nella voce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descrizione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è possibile incollare il testo con una richiesta di viaggio da Voi preparata, ed eventualmente premendo il tasto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Sfoglia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anche allegare dei documenti, poi premendo il tasto </a:t>
            </a:r>
            <a:r>
              <a:rPr lang="it-IT" sz="2400" i="1" dirty="0">
                <a:solidFill>
                  <a:srgbClr val="B80860"/>
                </a:solidFill>
                <a:latin typeface="Calibri"/>
                <a:ea typeface="Calibri"/>
                <a:cs typeface="Calibri"/>
                <a:sym typeface="Calibri"/>
              </a:rPr>
              <a:t>salva </a:t>
            </a: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viene salvata la RICHIESTA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0758B4-D06F-731E-BD4B-071688FB1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99" y="1278194"/>
            <a:ext cx="5559575" cy="5493858"/>
          </a:xfrm>
          <a:prstGeom prst="rect">
            <a:avLst/>
          </a:prstGeom>
        </p:spPr>
      </p:pic>
      <p:cxnSp>
        <p:nvCxnSpPr>
          <p:cNvPr id="3" name="Google Shape;117;p1">
            <a:extLst>
              <a:ext uri="{FF2B5EF4-FFF2-40B4-BE49-F238E27FC236}">
                <a16:creationId xmlns:a16="http://schemas.microsoft.com/office/drawing/2014/main" id="{05803F99-62E7-5463-CD9C-CF7F77A15994}"/>
              </a:ext>
            </a:extLst>
          </p:cNvPr>
          <p:cNvCxnSpPr>
            <a:cxnSpLocks/>
          </p:cNvCxnSpPr>
          <p:nvPr/>
        </p:nvCxnSpPr>
        <p:spPr>
          <a:xfrm flipH="1" flipV="1">
            <a:off x="1838632" y="3244645"/>
            <a:ext cx="5820697" cy="68826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9" name="Google Shape;129;p2"/>
          <p:cNvSpPr/>
          <p:nvPr/>
        </p:nvSpPr>
        <p:spPr>
          <a:xfrm>
            <a:off x="5309419" y="1140599"/>
            <a:ext cx="540775" cy="639041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3650C900-44D7-7BCD-DA56-3DA8A4A8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>
            <a:extLst>
              <a:ext uri="{FF2B5EF4-FFF2-40B4-BE49-F238E27FC236}">
                <a16:creationId xmlns:a16="http://schemas.microsoft.com/office/drawing/2014/main" id="{57A9CA99-8217-7CFB-5415-EAAC30CCAE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extLst>
              <a:ext uri="{FF2B5EF4-FFF2-40B4-BE49-F238E27FC236}">
                <a16:creationId xmlns:a16="http://schemas.microsoft.com/office/drawing/2014/main" id="{E0E19C80-FBB8-FBB9-AF3B-0CD0ADEC61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extLst>
              <a:ext uri="{FF2B5EF4-FFF2-40B4-BE49-F238E27FC236}">
                <a16:creationId xmlns:a16="http://schemas.microsoft.com/office/drawing/2014/main" id="{03B471C6-DE1C-FE6C-2535-8E3459F061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>
            <a:extLst>
              <a:ext uri="{FF2B5EF4-FFF2-40B4-BE49-F238E27FC236}">
                <a16:creationId xmlns:a16="http://schemas.microsoft.com/office/drawing/2014/main" id="{F4F47FB5-6449-7433-6A42-9A3123C8961B}"/>
              </a:ext>
            </a:extLst>
          </p:cNvPr>
          <p:cNvSpPr txBox="1"/>
          <p:nvPr/>
        </p:nvSpPr>
        <p:spPr>
          <a:xfrm>
            <a:off x="9033677" y="2320045"/>
            <a:ext cx="2708220" cy="2217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Testo completo che servirà agli studenti per iniziare a predisporre il  preventivo del viaggio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EA186CB-A12C-2041-58C9-4ED078B93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85" y="1320744"/>
            <a:ext cx="8261939" cy="43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>
          <a:extLst>
            <a:ext uri="{FF2B5EF4-FFF2-40B4-BE49-F238E27FC236}">
              <a16:creationId xmlns:a16="http://schemas.microsoft.com/office/drawing/2014/main" id="{6BBA6C6A-C9B7-6BE8-76EF-695C8E216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" descr="http://www.simulimpresa.com/go/templates/officeprime-tg/images/logo.png">
            <a:extLst>
              <a:ext uri="{FF2B5EF4-FFF2-40B4-BE49-F238E27FC236}">
                <a16:creationId xmlns:a16="http://schemas.microsoft.com/office/drawing/2014/main" id="{C2A9C95C-1EED-480E-1A5D-7C333B4A218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>
            <a:extLst>
              <a:ext uri="{FF2B5EF4-FFF2-40B4-BE49-F238E27FC236}">
                <a16:creationId xmlns:a16="http://schemas.microsoft.com/office/drawing/2014/main" id="{70A96413-5253-4BA9-CDD9-FEB7B813C10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">
            <a:extLst>
              <a:ext uri="{FF2B5EF4-FFF2-40B4-BE49-F238E27FC236}">
                <a16:creationId xmlns:a16="http://schemas.microsoft.com/office/drawing/2014/main" id="{4CE93AB5-8504-0B29-1C89-07894A856E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>
            <a:extLst>
              <a:ext uri="{FF2B5EF4-FFF2-40B4-BE49-F238E27FC236}">
                <a16:creationId xmlns:a16="http://schemas.microsoft.com/office/drawing/2014/main" id="{164F73A0-2235-5052-BED7-643247995058}"/>
              </a:ext>
            </a:extLst>
          </p:cNvPr>
          <p:cNvSpPr txBox="1"/>
          <p:nvPr/>
        </p:nvSpPr>
        <p:spPr>
          <a:xfrm>
            <a:off x="616247" y="5606103"/>
            <a:ext cx="10749843" cy="74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Per visualizzare le richieste già inserite si preme          e con doppio click sulla riga della richiesta si apre in dettaglio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117;p1">
            <a:extLst>
              <a:ext uri="{FF2B5EF4-FFF2-40B4-BE49-F238E27FC236}">
                <a16:creationId xmlns:a16="http://schemas.microsoft.com/office/drawing/2014/main" id="{503B291A-A00E-DAB7-5EBE-9028BD087154}"/>
              </a:ext>
            </a:extLst>
          </p:cNvPr>
          <p:cNvCxnSpPr>
            <a:cxnSpLocks/>
          </p:cNvCxnSpPr>
          <p:nvPr/>
        </p:nvCxnSpPr>
        <p:spPr>
          <a:xfrm flipH="1">
            <a:off x="1838632" y="2399071"/>
            <a:ext cx="6017342" cy="845574"/>
          </a:xfrm>
          <a:prstGeom prst="straightConnector1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9" name="Google Shape;129;p2">
            <a:extLst>
              <a:ext uri="{FF2B5EF4-FFF2-40B4-BE49-F238E27FC236}">
                <a16:creationId xmlns:a16="http://schemas.microsoft.com/office/drawing/2014/main" id="{F1408516-D41F-120D-867A-355107A6A356}"/>
              </a:ext>
            </a:extLst>
          </p:cNvPr>
          <p:cNvSpPr/>
          <p:nvPr/>
        </p:nvSpPr>
        <p:spPr>
          <a:xfrm>
            <a:off x="5309419" y="1140599"/>
            <a:ext cx="540775" cy="639041"/>
          </a:xfrm>
          <a:prstGeom prst="ellipse">
            <a:avLst/>
          </a:prstGeom>
          <a:noFill/>
          <a:ln w="28575" cap="flat" cmpd="sng">
            <a:solidFill>
              <a:srgbClr val="B808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B86FFB-88A7-66D1-F4EA-B1E0BD2AA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76" y="1270459"/>
            <a:ext cx="8739250" cy="41500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998B7D9-A2C9-CA54-4A20-847695C042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179" y="5587541"/>
            <a:ext cx="472481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1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/>
        </p:nvSpPr>
        <p:spPr>
          <a:xfrm>
            <a:off x="146122" y="2989986"/>
            <a:ext cx="11702104" cy="355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80694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riservato ai formatori e responsabili delle imprese  simulate che aderiscono alla rete Programma Simulimpresa.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16075" marR="219075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di proprietà del Centro Studi Opera Don Calabria  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Programma Simulimpresa – Pen Worldwide</a:t>
            </a:r>
            <a:b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Viale Don Calabria 13 - 44124 Ferrara - Italia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7994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0694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t-IT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Materiale realizzato da: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0694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0860"/>
              </a:buClr>
              <a:buSzPts val="2400"/>
              <a:buFont typeface="Arial"/>
              <a:buNone/>
            </a:pPr>
            <a:r>
              <a:rPr lang="it-IT" sz="2400" b="0" i="1" u="none" strike="noStrike" cap="none">
                <a:solidFill>
                  <a:srgbClr val="B80860"/>
                </a:solidFill>
                <a:latin typeface="Arial"/>
                <a:ea typeface="Arial"/>
                <a:cs typeface="Arial"/>
                <a:sym typeface="Arial"/>
              </a:rPr>
              <a:t>Centrale Nazionale di Simulazione  - Programma Simulimpresa – A. S. 2024-2025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559982" y="1637415"/>
            <a:ext cx="1107203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it-IT" sz="6000" b="1" i="0" u="none" strike="noStrike" cap="none">
                <a:solidFill>
                  <a:srgbClr val="B8086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GRAZIE PER L’ATTENZIONE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7" descr="Marchio Registrato: Quando si può usare la ® e Perché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981" y="4199860"/>
            <a:ext cx="956931" cy="95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http://www.simulimpresa.com/go/templates/officeprime-tg/images/logo.png"/>
          <p:cNvPicPr preferRelativeResize="0"/>
          <p:nvPr/>
        </p:nvPicPr>
        <p:blipFill rotWithShape="1">
          <a:blip r:embed="rId4">
            <a:alphaModFix/>
          </a:blip>
          <a:srcRect l="2" r="60763"/>
          <a:stretch/>
        </p:blipFill>
        <p:spPr>
          <a:xfrm>
            <a:off x="467599" y="310391"/>
            <a:ext cx="1574120" cy="7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7825" y="263813"/>
            <a:ext cx="831041" cy="876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1981" y="395907"/>
            <a:ext cx="2799916" cy="507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234</Words>
  <Application>Microsoft Office PowerPoint</Application>
  <PresentationFormat>Widescreen</PresentationFormat>
  <Paragraphs>27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Architects Daughter</vt:lpstr>
      <vt:lpstr>Arial</vt:lpstr>
      <vt:lpstr>Times New Roman</vt:lpstr>
      <vt:lpstr>Calibri</vt:lpstr>
      <vt:lpstr>Tema di Office</vt:lpstr>
      <vt:lpstr>Programma Simulimpresa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Sarti Giuseppe</dc:creator>
  <cp:lastModifiedBy>Licenza 01</cp:lastModifiedBy>
  <cp:revision>20</cp:revision>
  <dcterms:created xsi:type="dcterms:W3CDTF">2023-10-27T09:16:27Z</dcterms:created>
  <dcterms:modified xsi:type="dcterms:W3CDTF">2025-02-11T13:16:25Z</dcterms:modified>
</cp:coreProperties>
</file>