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85" r:id="rId3"/>
    <p:sldId id="259" r:id="rId4"/>
    <p:sldId id="297" r:id="rId5"/>
    <p:sldId id="298" r:id="rId6"/>
    <p:sldId id="299" r:id="rId7"/>
    <p:sldId id="300" r:id="rId8"/>
    <p:sldId id="301" r:id="rId9"/>
    <p:sldId id="296" r:id="rId10"/>
    <p:sldId id="263" r:id="rId11"/>
  </p:sldIdLst>
  <p:sldSz cx="12192000" cy="6858000"/>
  <p:notesSz cx="6858000" cy="9144000"/>
  <p:embeddedFontLst>
    <p:embeddedFont>
      <p:font typeface="Architects Daughter" panose="020B0604020202020204" charset="0"/>
      <p:regular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5" roundtripDataSignature="AMtx7mgpgefrYggtk+K6yaHPuYKEGjAcP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5" Type="http://customschemas.google.com/relationships/presentationmetadata" Target="metadata"/><Relationship Id="rId2" Type="http://schemas.openxmlformats.org/officeDocument/2006/relationships/slide" Target="slides/slide1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fd94f784b1_4_8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6" name="Google Shape;86;g2fd94f784b1_4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3" name="Google Shape;16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>
          <a:extLst>
            <a:ext uri="{FF2B5EF4-FFF2-40B4-BE49-F238E27FC236}">
              <a16:creationId xmlns:a16="http://schemas.microsoft.com/office/drawing/2014/main" id="{0432D7FA-2395-6AAE-E85D-5FB76F9BB2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6:notes">
            <a:extLst>
              <a:ext uri="{FF2B5EF4-FFF2-40B4-BE49-F238E27FC236}">
                <a16:creationId xmlns:a16="http://schemas.microsoft.com/office/drawing/2014/main" id="{5F5CA7F8-C389-1F09-79AC-4EFAD7DD922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p26:notes">
            <a:extLst>
              <a:ext uri="{FF2B5EF4-FFF2-40B4-BE49-F238E27FC236}">
                <a16:creationId xmlns:a16="http://schemas.microsoft.com/office/drawing/2014/main" id="{8856E73E-F5FE-0540-7E61-913CE03BF53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3" name="Google Shape;153;p26:notes">
            <a:extLst>
              <a:ext uri="{FF2B5EF4-FFF2-40B4-BE49-F238E27FC236}">
                <a16:creationId xmlns:a16="http://schemas.microsoft.com/office/drawing/2014/main" id="{56E000EA-B5E7-87B5-FDF1-3085383275D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07930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22" name="Google Shape;122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>
          <a:extLst>
            <a:ext uri="{FF2B5EF4-FFF2-40B4-BE49-F238E27FC236}">
              <a16:creationId xmlns:a16="http://schemas.microsoft.com/office/drawing/2014/main" id="{0D724462-08A4-6A9F-6616-6E2F11CFE3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>
            <a:extLst>
              <a:ext uri="{FF2B5EF4-FFF2-40B4-BE49-F238E27FC236}">
                <a16:creationId xmlns:a16="http://schemas.microsoft.com/office/drawing/2014/main" id="{3E9744CF-44DB-AF29-EEC2-B1ECC3BF60A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5:notes">
            <a:extLst>
              <a:ext uri="{FF2B5EF4-FFF2-40B4-BE49-F238E27FC236}">
                <a16:creationId xmlns:a16="http://schemas.microsoft.com/office/drawing/2014/main" id="{F57C8C88-A320-F6B5-8F8E-AC162788CCB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22" name="Google Shape;122;p5:notes">
            <a:extLst>
              <a:ext uri="{FF2B5EF4-FFF2-40B4-BE49-F238E27FC236}">
                <a16:creationId xmlns:a16="http://schemas.microsoft.com/office/drawing/2014/main" id="{FE311C9A-FE3D-EBD6-DCAE-16C8AD9F0B5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80195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>
          <a:extLst>
            <a:ext uri="{FF2B5EF4-FFF2-40B4-BE49-F238E27FC236}">
              <a16:creationId xmlns:a16="http://schemas.microsoft.com/office/drawing/2014/main" id="{E4D0A55B-3A72-EE8B-5A66-148AC4F8BA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>
            <a:extLst>
              <a:ext uri="{FF2B5EF4-FFF2-40B4-BE49-F238E27FC236}">
                <a16:creationId xmlns:a16="http://schemas.microsoft.com/office/drawing/2014/main" id="{60023F33-9A0D-69FC-20D9-A5471506E6F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5:notes">
            <a:extLst>
              <a:ext uri="{FF2B5EF4-FFF2-40B4-BE49-F238E27FC236}">
                <a16:creationId xmlns:a16="http://schemas.microsoft.com/office/drawing/2014/main" id="{00DD7C8A-4536-287C-7C5A-00681602033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22" name="Google Shape;122;p5:notes">
            <a:extLst>
              <a:ext uri="{FF2B5EF4-FFF2-40B4-BE49-F238E27FC236}">
                <a16:creationId xmlns:a16="http://schemas.microsoft.com/office/drawing/2014/main" id="{30A2E449-DAC2-33ED-FBAA-BA3921397E23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78778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>
          <a:extLst>
            <a:ext uri="{FF2B5EF4-FFF2-40B4-BE49-F238E27FC236}">
              <a16:creationId xmlns:a16="http://schemas.microsoft.com/office/drawing/2014/main" id="{A8348CD4-026A-3051-88D2-0B351C33FF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>
            <a:extLst>
              <a:ext uri="{FF2B5EF4-FFF2-40B4-BE49-F238E27FC236}">
                <a16:creationId xmlns:a16="http://schemas.microsoft.com/office/drawing/2014/main" id="{DCCA8E2C-C8CB-3E58-9BF1-69FDFD514EA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5:notes">
            <a:extLst>
              <a:ext uri="{FF2B5EF4-FFF2-40B4-BE49-F238E27FC236}">
                <a16:creationId xmlns:a16="http://schemas.microsoft.com/office/drawing/2014/main" id="{2857A148-1D47-DFBA-5709-FF46DEA5745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22" name="Google Shape;122;p5:notes">
            <a:extLst>
              <a:ext uri="{FF2B5EF4-FFF2-40B4-BE49-F238E27FC236}">
                <a16:creationId xmlns:a16="http://schemas.microsoft.com/office/drawing/2014/main" id="{62E86FB5-5700-91BA-6365-25D69D592482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972016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>
          <a:extLst>
            <a:ext uri="{FF2B5EF4-FFF2-40B4-BE49-F238E27FC236}">
              <a16:creationId xmlns:a16="http://schemas.microsoft.com/office/drawing/2014/main" id="{D4242027-9784-CCAF-0CD6-729339D2C5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>
            <a:extLst>
              <a:ext uri="{FF2B5EF4-FFF2-40B4-BE49-F238E27FC236}">
                <a16:creationId xmlns:a16="http://schemas.microsoft.com/office/drawing/2014/main" id="{4216EB9D-5249-C474-8CA5-52BE2B0E612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5:notes">
            <a:extLst>
              <a:ext uri="{FF2B5EF4-FFF2-40B4-BE49-F238E27FC236}">
                <a16:creationId xmlns:a16="http://schemas.microsoft.com/office/drawing/2014/main" id="{FD48FCD2-2D5D-533A-71BB-1CB86D0D1CB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22" name="Google Shape;122;p5:notes">
            <a:extLst>
              <a:ext uri="{FF2B5EF4-FFF2-40B4-BE49-F238E27FC236}">
                <a16:creationId xmlns:a16="http://schemas.microsoft.com/office/drawing/2014/main" id="{E0E306D3-C7D8-7752-D667-A0B11161A0E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012453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>
          <a:extLst>
            <a:ext uri="{FF2B5EF4-FFF2-40B4-BE49-F238E27FC236}">
              <a16:creationId xmlns:a16="http://schemas.microsoft.com/office/drawing/2014/main" id="{B56FC0E4-2C94-F2FF-E355-EE91A9115B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>
            <a:extLst>
              <a:ext uri="{FF2B5EF4-FFF2-40B4-BE49-F238E27FC236}">
                <a16:creationId xmlns:a16="http://schemas.microsoft.com/office/drawing/2014/main" id="{09D447A1-0878-BD45-6DE9-B8D345ECBC0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5:notes">
            <a:extLst>
              <a:ext uri="{FF2B5EF4-FFF2-40B4-BE49-F238E27FC236}">
                <a16:creationId xmlns:a16="http://schemas.microsoft.com/office/drawing/2014/main" id="{00287163-A0BC-C8EC-F443-E4267795316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22" name="Google Shape;122;p5:notes">
            <a:extLst>
              <a:ext uri="{FF2B5EF4-FFF2-40B4-BE49-F238E27FC236}">
                <a16:creationId xmlns:a16="http://schemas.microsoft.com/office/drawing/2014/main" id="{46388C71-BDA7-4562-BC03-F7C6FAEAF62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592307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>
          <a:extLst>
            <a:ext uri="{FF2B5EF4-FFF2-40B4-BE49-F238E27FC236}">
              <a16:creationId xmlns:a16="http://schemas.microsoft.com/office/drawing/2014/main" id="{C29390BC-2625-DC3B-0BFD-7533817F8D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>
            <a:extLst>
              <a:ext uri="{FF2B5EF4-FFF2-40B4-BE49-F238E27FC236}">
                <a16:creationId xmlns:a16="http://schemas.microsoft.com/office/drawing/2014/main" id="{B7C1D695-E781-3DCC-E233-77B253E4C2B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5:notes">
            <a:extLst>
              <a:ext uri="{FF2B5EF4-FFF2-40B4-BE49-F238E27FC236}">
                <a16:creationId xmlns:a16="http://schemas.microsoft.com/office/drawing/2014/main" id="{B8FA55B4-FDB3-D5D7-CFBF-5FCBAE5934B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2" name="Google Shape;122;p5:notes">
            <a:extLst>
              <a:ext uri="{FF2B5EF4-FFF2-40B4-BE49-F238E27FC236}">
                <a16:creationId xmlns:a16="http://schemas.microsoft.com/office/drawing/2014/main" id="{08FE127C-179E-ABB1-CF76-C5922F06EE0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4504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9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9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olo e testo verticale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9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9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1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6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6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7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8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fd94f784b1_4_86"/>
          <p:cNvSpPr txBox="1">
            <a:spLocks noGrp="1"/>
          </p:cNvSpPr>
          <p:nvPr>
            <p:ph type="ctrTitle"/>
          </p:nvPr>
        </p:nvSpPr>
        <p:spPr>
          <a:xfrm>
            <a:off x="419978" y="1169571"/>
            <a:ext cx="10893300" cy="125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5400"/>
              <a:buFont typeface="Calibri"/>
              <a:buNone/>
            </a:pPr>
            <a:r>
              <a:rPr lang="it-IT" sz="5400" b="1">
                <a:solidFill>
                  <a:srgbClr val="0070C0"/>
                </a:solidFill>
              </a:rPr>
              <a:t>Programma Simulimpresa</a:t>
            </a:r>
            <a:endParaRPr sz="5400" b="1">
              <a:solidFill>
                <a:srgbClr val="0070C0"/>
              </a:solidFill>
            </a:endParaRPr>
          </a:p>
        </p:txBody>
      </p:sp>
      <p:sp>
        <p:nvSpPr>
          <p:cNvPr id="89" name="Google Shape;89;g2fd94f784b1_4_86"/>
          <p:cNvSpPr txBox="1">
            <a:spLocks noGrp="1"/>
          </p:cNvSpPr>
          <p:nvPr>
            <p:ph type="subTitle" idx="1"/>
          </p:nvPr>
        </p:nvSpPr>
        <p:spPr>
          <a:xfrm>
            <a:off x="467600" y="2675449"/>
            <a:ext cx="10893300" cy="25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None/>
            </a:pPr>
            <a:r>
              <a:rPr lang="it-IT" sz="3200" dirty="0">
                <a:solidFill>
                  <a:srgbClr val="002060"/>
                </a:solidFill>
              </a:rPr>
              <a:t>Guida</a:t>
            </a:r>
            <a:endParaRPr sz="3200" dirty="0">
              <a:solidFill>
                <a:srgbClr val="FF0000"/>
              </a:solidFill>
            </a:endParaRPr>
          </a:p>
          <a:p>
            <a:pPr marL="1073150" lvl="0" indent="-107315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002060"/>
              </a:buClr>
              <a:buSzPts val="6000"/>
              <a:buNone/>
            </a:pPr>
            <a:r>
              <a:rPr lang="it-IT" sz="5800" dirty="0">
                <a:solidFill>
                  <a:srgbClr val="002060"/>
                </a:solidFill>
              </a:rPr>
              <a:t>CREAZIONE IMPRESA SIMULATA</a:t>
            </a:r>
            <a:endParaRPr dirty="0"/>
          </a:p>
          <a:p>
            <a:pPr marL="1073150" lvl="0" indent="-107315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002060"/>
              </a:buClr>
              <a:buSzPts val="6000"/>
              <a:buNone/>
            </a:pPr>
            <a:r>
              <a:rPr lang="it-IT" sz="5200" dirty="0">
                <a:solidFill>
                  <a:srgbClr val="002060"/>
                </a:solidFill>
              </a:rPr>
              <a:t>Compilazione programmazione utenze</a:t>
            </a:r>
            <a:endParaRPr sz="5200" dirty="0"/>
          </a:p>
        </p:txBody>
      </p:sp>
      <p:sp>
        <p:nvSpPr>
          <p:cNvPr id="90" name="Google Shape;90;g2fd94f784b1_4_86"/>
          <p:cNvSpPr txBox="1"/>
          <p:nvPr/>
        </p:nvSpPr>
        <p:spPr>
          <a:xfrm>
            <a:off x="563517" y="5888239"/>
            <a:ext cx="11174700" cy="74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0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Centrale Nazionale di Simulazione - Programma </a:t>
            </a:r>
            <a:r>
              <a:rPr lang="it-IT" sz="2400" b="0" i="0" u="none" strike="noStrike" cap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Simulimpresa</a:t>
            </a:r>
            <a: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© 2025</a:t>
            </a:r>
            <a:b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Centro Studi Opera Don Calabria - Ferrara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" name="Google Shape;91;g2fd94f784b1_4_8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g2fd94f784b1_4_86" descr="http://www.simulimpresa.com/go/templates/officeprime-tg/images/logo.png"/>
          <p:cNvPicPr preferRelativeResize="0"/>
          <p:nvPr/>
        </p:nvPicPr>
        <p:blipFill rotWithShape="1">
          <a:blip r:embed="rId4">
            <a:alphaModFix/>
          </a:blip>
          <a:srcRect l="3" r="60760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g2fd94f784b1_4_8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7"/>
          <p:cNvSpPr txBox="1"/>
          <p:nvPr/>
        </p:nvSpPr>
        <p:spPr>
          <a:xfrm>
            <a:off x="146122" y="2989986"/>
            <a:ext cx="11702104" cy="3552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480694" marR="508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None/>
            </a:pPr>
            <a:r>
              <a:rPr lang="it-IT" sz="2400" b="0" i="1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Materiale riservato ai formatori e responsabili delle imprese  simulate che aderiscono alla rete Programma </a:t>
            </a:r>
            <a:r>
              <a:rPr lang="it-IT" sz="2400" b="0" i="1" u="none" strike="noStrike" cap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Simulimpresa</a:t>
            </a:r>
            <a:r>
              <a:rPr lang="it-IT" sz="2400" b="0" i="1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67994" marR="0" lvl="0" indent="0" algn="l" rtl="0">
              <a:lnSpc>
                <a:spcPct val="100000"/>
              </a:lnSpc>
              <a:spcBef>
                <a:spcPts val="35"/>
              </a:spcBef>
              <a:spcAft>
                <a:spcPts val="0"/>
              </a:spcAft>
              <a:buClr>
                <a:schemeClr val="dk1"/>
              </a:buClr>
              <a:buSzPts val="1850"/>
              <a:buFont typeface="Arial"/>
              <a:buNone/>
            </a:pPr>
            <a:endParaRPr sz="1850" b="0" i="0" u="none" strike="noStrike" cap="none" dirty="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616075" marR="219075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None/>
            </a:pPr>
            <a: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Materiale di proprietà del Centro Studi Opera Don Calabria  </a:t>
            </a:r>
            <a:b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Programma </a:t>
            </a:r>
            <a:r>
              <a:rPr lang="it-IT" sz="2400" b="0" i="0" u="none" strike="noStrike" cap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Simulimpresa</a:t>
            </a:r>
            <a: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– Pen Worldwide</a:t>
            </a:r>
            <a:b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Viale Don Calabria 13 - 44124 Ferrara - Italia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67994" marR="0" lvl="0" indent="0" algn="l" rtl="0">
              <a:lnSpc>
                <a:spcPct val="100000"/>
              </a:lnSpc>
              <a:spcBef>
                <a:spcPts val="35"/>
              </a:spcBef>
              <a:spcAft>
                <a:spcPts val="0"/>
              </a:spcAft>
              <a:buClr>
                <a:schemeClr val="dk1"/>
              </a:buClr>
              <a:buSzPts val="1850"/>
              <a:buFont typeface="Arial"/>
              <a:buNone/>
            </a:pPr>
            <a:endParaRPr sz="1850" b="0" i="0" u="none" strike="noStrike" cap="none" dirty="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80694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None/>
            </a:pPr>
            <a: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Materiale realizzato da: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80694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B80860"/>
              </a:buClr>
              <a:buSzPts val="2400"/>
              <a:buFont typeface="Arial"/>
              <a:buNone/>
            </a:pPr>
            <a:r>
              <a:rPr lang="it-IT" sz="2400" b="0" i="1" u="none" strike="noStrike" cap="none" dirty="0">
                <a:solidFill>
                  <a:srgbClr val="B80860"/>
                </a:solidFill>
                <a:latin typeface="Arial"/>
                <a:ea typeface="Arial"/>
                <a:cs typeface="Arial"/>
                <a:sym typeface="Arial"/>
              </a:rPr>
              <a:t>Centrale Nazionale di Simulazione  - Programma </a:t>
            </a:r>
            <a:r>
              <a:rPr lang="it-IT" sz="2400" b="0" i="1" u="none" strike="noStrike" cap="none" dirty="0" err="1">
                <a:solidFill>
                  <a:srgbClr val="B80860"/>
                </a:solidFill>
                <a:latin typeface="Arial"/>
                <a:ea typeface="Arial"/>
                <a:cs typeface="Arial"/>
                <a:sym typeface="Arial"/>
              </a:rPr>
              <a:t>Simulimpresa</a:t>
            </a:r>
            <a:r>
              <a:rPr lang="it-IT" sz="2400" b="0" i="1" u="none" strike="noStrike" cap="none" dirty="0">
                <a:solidFill>
                  <a:srgbClr val="B80860"/>
                </a:solidFill>
                <a:latin typeface="Arial"/>
                <a:ea typeface="Arial"/>
                <a:cs typeface="Arial"/>
                <a:sym typeface="Arial"/>
              </a:rPr>
              <a:t> – A. S. 2025-2026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7"/>
          <p:cNvSpPr txBox="1"/>
          <p:nvPr/>
        </p:nvSpPr>
        <p:spPr>
          <a:xfrm>
            <a:off x="559982" y="1637415"/>
            <a:ext cx="11072038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it-IT" sz="6000" b="1" i="0" u="none" strike="noStrike" cap="none" dirty="0">
                <a:solidFill>
                  <a:srgbClr val="B80860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GRAZIE PER L’ATTENZIONE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7" name="Google Shape;167;p7" descr="Marchio Registrato: Quando si può usare la ® e Perché?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9981" y="4199860"/>
            <a:ext cx="956931" cy="9569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7" descr="http://www.simulimpresa.com/go/templates/officeprime-tg/images/logo.png"/>
          <p:cNvPicPr preferRelativeResize="0"/>
          <p:nvPr/>
        </p:nvPicPr>
        <p:blipFill rotWithShape="1">
          <a:blip r:embed="rId4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>
          <a:extLst>
            <a:ext uri="{FF2B5EF4-FFF2-40B4-BE49-F238E27FC236}">
              <a16:creationId xmlns:a16="http://schemas.microsoft.com/office/drawing/2014/main" id="{14A44BEA-B0B2-5C60-9AD5-CBEC8AA757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6">
            <a:extLst>
              <a:ext uri="{FF2B5EF4-FFF2-40B4-BE49-F238E27FC236}">
                <a16:creationId xmlns:a16="http://schemas.microsoft.com/office/drawing/2014/main" id="{B6239B68-296D-AB52-8C46-DC1059DD3777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294622" y="1303418"/>
            <a:ext cx="11327463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>
              <a:spcBef>
                <a:spcPts val="0"/>
              </a:spcBef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</a:rPr>
              <a:t>CREAZIONE PROGRAMMAZIONE UTENZE</a:t>
            </a:r>
            <a:endParaRPr lang="it-IT" sz="3600" dirty="0"/>
          </a:p>
        </p:txBody>
      </p:sp>
      <p:pic>
        <p:nvPicPr>
          <p:cNvPr id="156" name="Google Shape;156;p26" descr="http://www.simulimpresa.com/go/templates/officeprime-tg/images/logo.png">
            <a:extLst>
              <a:ext uri="{FF2B5EF4-FFF2-40B4-BE49-F238E27FC236}">
                <a16:creationId xmlns:a16="http://schemas.microsoft.com/office/drawing/2014/main" id="{244A9BDE-B103-285B-8860-13A63BBD8E5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6">
            <a:extLst>
              <a:ext uri="{FF2B5EF4-FFF2-40B4-BE49-F238E27FC236}">
                <a16:creationId xmlns:a16="http://schemas.microsoft.com/office/drawing/2014/main" id="{2C4B3560-2840-3266-AA40-C3B493FAE97C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6">
            <a:extLst>
              <a:ext uri="{FF2B5EF4-FFF2-40B4-BE49-F238E27FC236}">
                <a16:creationId xmlns:a16="http://schemas.microsoft.com/office/drawing/2014/main" id="{38EA9E6C-AF2E-3E94-7ACD-EA992041221C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6">
            <a:extLst>
              <a:ext uri="{FF2B5EF4-FFF2-40B4-BE49-F238E27FC236}">
                <a16:creationId xmlns:a16="http://schemas.microsoft.com/office/drawing/2014/main" id="{AF7B6B20-05F5-F19B-9D87-432547148037}"/>
              </a:ext>
            </a:extLst>
          </p:cNvPr>
          <p:cNvSpPr txBox="1"/>
          <p:nvPr/>
        </p:nvSpPr>
        <p:spPr>
          <a:xfrm>
            <a:off x="9090836" y="3089797"/>
            <a:ext cx="3019647" cy="371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00" rIns="0" bIns="0" anchor="t" anchorCtr="0">
            <a:spAutoFit/>
          </a:bodyPr>
          <a:lstStyle/>
          <a:p>
            <a:pPr>
              <a:buClr>
                <a:schemeClr val="accent1"/>
              </a:buClr>
              <a:buSzPts val="2000"/>
            </a:pPr>
            <a:r>
              <a:rPr lang="it-IT" sz="24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Premendo il tasto </a:t>
            </a:r>
            <a:r>
              <a:rPr lang="it-IT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Crea</a:t>
            </a:r>
            <a:endParaRPr sz="24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2E5D3370-4838-336C-B2EE-47B46C5858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9170" y="1939309"/>
            <a:ext cx="8367962" cy="4480873"/>
          </a:xfrm>
          <a:prstGeom prst="rect">
            <a:avLst/>
          </a:prstGeom>
        </p:spPr>
      </p:pic>
      <p:cxnSp>
        <p:nvCxnSpPr>
          <p:cNvPr id="4" name="Google Shape;105;g2fd94f784b1_4_0">
            <a:extLst>
              <a:ext uri="{FF2B5EF4-FFF2-40B4-BE49-F238E27FC236}">
                <a16:creationId xmlns:a16="http://schemas.microsoft.com/office/drawing/2014/main" id="{E2F68D2A-7EEC-3075-6AEE-4C101BAB5E56}"/>
              </a:ext>
            </a:extLst>
          </p:cNvPr>
          <p:cNvCxnSpPr>
            <a:cxnSpLocks/>
          </p:cNvCxnSpPr>
          <p:nvPr/>
        </p:nvCxnSpPr>
        <p:spPr>
          <a:xfrm flipH="1">
            <a:off x="2966484" y="3276845"/>
            <a:ext cx="5975497" cy="657202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</p:spTree>
    <p:extLst>
      <p:ext uri="{BB962C8B-B14F-4D97-AF65-F5344CB8AC3E}">
        <p14:creationId xmlns:p14="http://schemas.microsoft.com/office/powerpoint/2010/main" val="1036993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/>
          <p:cNvSpPr txBox="1">
            <a:spLocks noGrp="1"/>
          </p:cNvSpPr>
          <p:nvPr>
            <p:ph type="subTitle" idx="1"/>
          </p:nvPr>
        </p:nvSpPr>
        <p:spPr>
          <a:xfrm>
            <a:off x="368732" y="1462895"/>
            <a:ext cx="11320000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>
              <a:spcBef>
                <a:spcPts val="0"/>
              </a:spcBef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</a:rPr>
              <a:t>PROGRAMMAZIONE UTENZE</a:t>
            </a:r>
            <a:endParaRPr lang="it-IT" sz="3600" dirty="0"/>
          </a:p>
        </p:txBody>
      </p:sp>
      <p:pic>
        <p:nvPicPr>
          <p:cNvPr id="125" name="Google Shape;125;p5" descr="http://www.simulimpresa.com/go/templates/officeprime-tg/images/logo.png"/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F3BD1FEE-C7DF-4BB4-CFEC-79A6C0F863AE}"/>
              </a:ext>
            </a:extLst>
          </p:cNvPr>
          <p:cNvSpPr txBox="1"/>
          <p:nvPr/>
        </p:nvSpPr>
        <p:spPr>
          <a:xfrm>
            <a:off x="6031262" y="2982701"/>
            <a:ext cx="5821437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SzPts val="2000"/>
            </a:pPr>
            <a:r>
              <a:rPr lang="it-IT" sz="24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prendo la tendina </a:t>
            </a:r>
            <a:r>
              <a:rPr lang="it-IT" sz="2400" dirty="0">
                <a:solidFill>
                  <a:srgbClr val="CF399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UTENZA</a:t>
            </a:r>
            <a:endParaRPr lang="it-IT" sz="24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4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compare l’elenco dei quattro Enti erogatori</a:t>
            </a:r>
          </a:p>
          <a:p>
            <a:pPr marL="176213" marR="0" lvl="0" indent="-176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000"/>
              <a:buFontTx/>
              <a:buChar char="-"/>
            </a:pPr>
            <a:r>
              <a:rPr lang="it-IT" sz="24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ASA servizio acqua</a:t>
            </a:r>
          </a:p>
          <a:p>
            <a:pPr marL="176213" marR="0" lvl="0" indent="-176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000"/>
              <a:buFontTx/>
              <a:buChar char="-"/>
            </a:pPr>
            <a:r>
              <a:rPr lang="it-IT" sz="24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ASGE servizio gas</a:t>
            </a:r>
          </a:p>
          <a:p>
            <a:pPr marL="176213" marR="0" lvl="0" indent="-176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000"/>
              <a:buFontTx/>
              <a:buChar char="-"/>
            </a:pPr>
            <a:r>
              <a:rPr lang="it-IT" sz="24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STS servizio telefono</a:t>
            </a:r>
          </a:p>
          <a:p>
            <a:pPr marL="176213" marR="0" lvl="0" indent="-176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000"/>
              <a:buFontTx/>
              <a:buChar char="-"/>
            </a:pPr>
            <a:r>
              <a:rPr lang="it-IT" sz="24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ESEL servizio energia elettrica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</a:pPr>
            <a:r>
              <a:rPr lang="it-IT" sz="24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si sceglie il servizio e si preme </a:t>
            </a:r>
            <a:r>
              <a:rPr lang="it-IT" sz="2400" dirty="0">
                <a:solidFill>
                  <a:srgbClr val="CF399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AVANTI</a:t>
            </a:r>
            <a:endParaRPr lang="it-IT" sz="2400" dirty="0">
              <a:solidFill>
                <a:srgbClr val="CF3999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972E12F-1422-ECC9-2875-100FAE3170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2318" y="2709985"/>
            <a:ext cx="4697221" cy="2117196"/>
          </a:xfrm>
          <a:prstGeom prst="rect">
            <a:avLst/>
          </a:prstGeom>
        </p:spPr>
      </p:pic>
      <p:sp>
        <p:nvSpPr>
          <p:cNvPr id="2" name="Google Shape;115;p4">
            <a:extLst>
              <a:ext uri="{FF2B5EF4-FFF2-40B4-BE49-F238E27FC236}">
                <a16:creationId xmlns:a16="http://schemas.microsoft.com/office/drawing/2014/main" id="{D5D42BAA-4692-C5B9-877F-CAE05CFACA90}"/>
              </a:ext>
            </a:extLst>
          </p:cNvPr>
          <p:cNvSpPr/>
          <p:nvPr/>
        </p:nvSpPr>
        <p:spPr>
          <a:xfrm flipV="1">
            <a:off x="496328" y="3067764"/>
            <a:ext cx="825836" cy="195848"/>
          </a:xfrm>
          <a:prstGeom prst="ellipse">
            <a:avLst/>
          </a:prstGeom>
          <a:noFill/>
          <a:ln w="12700" cap="flat" cmpd="sng">
            <a:solidFill>
              <a:srgbClr val="B808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115;p4">
            <a:extLst>
              <a:ext uri="{FF2B5EF4-FFF2-40B4-BE49-F238E27FC236}">
                <a16:creationId xmlns:a16="http://schemas.microsoft.com/office/drawing/2014/main" id="{E20F4336-871C-4C3A-E41F-14F8AAA944D8}"/>
              </a:ext>
            </a:extLst>
          </p:cNvPr>
          <p:cNvSpPr/>
          <p:nvPr/>
        </p:nvSpPr>
        <p:spPr>
          <a:xfrm flipV="1">
            <a:off x="2467611" y="3681292"/>
            <a:ext cx="905368" cy="195848"/>
          </a:xfrm>
          <a:prstGeom prst="ellipse">
            <a:avLst/>
          </a:prstGeom>
          <a:noFill/>
          <a:ln w="12700" cap="flat" cmpd="sng">
            <a:solidFill>
              <a:srgbClr val="B808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>
          <a:extLst>
            <a:ext uri="{FF2B5EF4-FFF2-40B4-BE49-F238E27FC236}">
              <a16:creationId xmlns:a16="http://schemas.microsoft.com/office/drawing/2014/main" id="{7C5A6A6C-E788-36FC-CA68-9C81A4DE97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>
            <a:extLst>
              <a:ext uri="{FF2B5EF4-FFF2-40B4-BE49-F238E27FC236}">
                <a16:creationId xmlns:a16="http://schemas.microsoft.com/office/drawing/2014/main" id="{BC2DD0B5-90BF-B043-8F84-4EBA4C2F39A3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37158" y="1228974"/>
            <a:ext cx="11553597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>
              <a:spcBef>
                <a:spcPts val="0"/>
              </a:spcBef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</a:rPr>
              <a:t>PROGRAMMAZIONE UTENZE</a:t>
            </a:r>
            <a:endParaRPr lang="it-IT" sz="3600" dirty="0"/>
          </a:p>
        </p:txBody>
      </p:sp>
      <p:pic>
        <p:nvPicPr>
          <p:cNvPr id="125" name="Google Shape;125;p5" descr="http://www.simulimpresa.com/go/templates/officeprime-tg/images/logo.png">
            <a:extLst>
              <a:ext uri="{FF2B5EF4-FFF2-40B4-BE49-F238E27FC236}">
                <a16:creationId xmlns:a16="http://schemas.microsoft.com/office/drawing/2014/main" id="{3F713556-7AC6-6586-5A94-500B35B5C5F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5">
            <a:extLst>
              <a:ext uri="{FF2B5EF4-FFF2-40B4-BE49-F238E27FC236}">
                <a16:creationId xmlns:a16="http://schemas.microsoft.com/office/drawing/2014/main" id="{0783C0E8-32A2-4F25-FC4B-F8DC6A4B2D3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5">
            <a:extLst>
              <a:ext uri="{FF2B5EF4-FFF2-40B4-BE49-F238E27FC236}">
                <a16:creationId xmlns:a16="http://schemas.microsoft.com/office/drawing/2014/main" id="{0A9EE32D-FDBF-A3C8-A035-5883239FB890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EC9B040-238A-0CE1-A31B-E84220735C19}"/>
              </a:ext>
            </a:extLst>
          </p:cNvPr>
          <p:cNvSpPr txBox="1"/>
          <p:nvPr/>
        </p:nvSpPr>
        <p:spPr>
          <a:xfrm>
            <a:off x="8016516" y="2161871"/>
            <a:ext cx="386093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Aprendo la tendina </a:t>
            </a:r>
            <a:r>
              <a:rPr lang="it-IT" sz="2400" dirty="0">
                <a:solidFill>
                  <a:srgbClr val="CF399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PERIODO</a:t>
            </a:r>
          </a:p>
          <a:p>
            <a:pPr lvl="0">
              <a:buSzPts val="2000"/>
            </a:pPr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compare l’elenco delle periodicità l’emissione della fattura , ovvero l’intervallo di tempo  di emissione tra due fatture</a:t>
            </a:r>
            <a:endParaRPr lang="it-IT" sz="2400" dirty="0">
              <a:solidFill>
                <a:srgbClr val="0070C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B297028-51D2-A79C-FF7A-1B27EC692B3D}"/>
              </a:ext>
            </a:extLst>
          </p:cNvPr>
          <p:cNvSpPr txBox="1"/>
          <p:nvPr/>
        </p:nvSpPr>
        <p:spPr>
          <a:xfrm>
            <a:off x="8016516" y="4866969"/>
            <a:ext cx="377190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Aprendo la tendina </a:t>
            </a:r>
            <a:r>
              <a:rPr lang="it-IT" sz="2400" dirty="0">
                <a:solidFill>
                  <a:srgbClr val="CF399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GIORNO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si può scegliere il giorno di emissione che varia in base alla scelta </a:t>
            </a:r>
            <a:r>
              <a:rPr lang="it-IT" sz="2400" dirty="0">
                <a:solidFill>
                  <a:srgbClr val="CF399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periodo</a:t>
            </a:r>
            <a:endParaRPr lang="it-IT" sz="2400" dirty="0">
              <a:solidFill>
                <a:srgbClr val="CF3999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21171A90-32D2-6077-425E-2E6DAEC20D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59511" y="3937400"/>
            <a:ext cx="2959879" cy="2655345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E1371214-F254-88B0-2C68-139B164DF3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3582" y="2027684"/>
            <a:ext cx="7315834" cy="1905165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E97EF1C7-6C6F-6DB8-FF56-C398DC9751D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3582" y="4273313"/>
            <a:ext cx="3429297" cy="1760373"/>
          </a:xfrm>
          <a:prstGeom prst="rect">
            <a:avLst/>
          </a:prstGeom>
        </p:spPr>
      </p:pic>
      <p:sp>
        <p:nvSpPr>
          <p:cNvPr id="35" name="Google Shape;115;p4">
            <a:extLst>
              <a:ext uri="{FF2B5EF4-FFF2-40B4-BE49-F238E27FC236}">
                <a16:creationId xmlns:a16="http://schemas.microsoft.com/office/drawing/2014/main" id="{D89CA3FF-B608-C5E5-715C-C38115B86098}"/>
              </a:ext>
            </a:extLst>
          </p:cNvPr>
          <p:cNvSpPr/>
          <p:nvPr/>
        </p:nvSpPr>
        <p:spPr>
          <a:xfrm flipV="1">
            <a:off x="297495" y="2357208"/>
            <a:ext cx="886083" cy="195848"/>
          </a:xfrm>
          <a:prstGeom prst="ellipse">
            <a:avLst/>
          </a:prstGeom>
          <a:noFill/>
          <a:ln w="12700" cap="flat" cmpd="sng">
            <a:solidFill>
              <a:srgbClr val="B808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115;p4">
            <a:extLst>
              <a:ext uri="{FF2B5EF4-FFF2-40B4-BE49-F238E27FC236}">
                <a16:creationId xmlns:a16="http://schemas.microsoft.com/office/drawing/2014/main" id="{55D6C11B-2203-4BB2-2755-9DFC4389AC3A}"/>
              </a:ext>
            </a:extLst>
          </p:cNvPr>
          <p:cNvSpPr/>
          <p:nvPr/>
        </p:nvSpPr>
        <p:spPr>
          <a:xfrm flipV="1">
            <a:off x="215153" y="5184549"/>
            <a:ext cx="802616" cy="209214"/>
          </a:xfrm>
          <a:prstGeom prst="ellipse">
            <a:avLst/>
          </a:prstGeom>
          <a:noFill/>
          <a:ln w="12700" cap="flat" cmpd="sng">
            <a:solidFill>
              <a:srgbClr val="B808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Google Shape;115;p4">
            <a:extLst>
              <a:ext uri="{FF2B5EF4-FFF2-40B4-BE49-F238E27FC236}">
                <a16:creationId xmlns:a16="http://schemas.microsoft.com/office/drawing/2014/main" id="{8682B69E-6F3D-0166-D635-9E1F434470C4}"/>
              </a:ext>
            </a:extLst>
          </p:cNvPr>
          <p:cNvSpPr/>
          <p:nvPr/>
        </p:nvSpPr>
        <p:spPr>
          <a:xfrm flipV="1">
            <a:off x="4061499" y="4722035"/>
            <a:ext cx="802616" cy="209214"/>
          </a:xfrm>
          <a:prstGeom prst="ellipse">
            <a:avLst/>
          </a:prstGeom>
          <a:noFill/>
          <a:ln w="12700" cap="flat" cmpd="sng">
            <a:solidFill>
              <a:srgbClr val="B808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9189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>
          <a:extLst>
            <a:ext uri="{FF2B5EF4-FFF2-40B4-BE49-F238E27FC236}">
              <a16:creationId xmlns:a16="http://schemas.microsoft.com/office/drawing/2014/main" id="{3111ADF2-B3BF-5C42-AE6E-771AFCF9DF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>
            <a:extLst>
              <a:ext uri="{FF2B5EF4-FFF2-40B4-BE49-F238E27FC236}">
                <a16:creationId xmlns:a16="http://schemas.microsoft.com/office/drawing/2014/main" id="{8971E7FA-A637-A55A-354E-7B131E81154C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72140" y="1228974"/>
            <a:ext cx="11369757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>
              <a:spcBef>
                <a:spcPts val="0"/>
              </a:spcBef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</a:rPr>
              <a:t>PROGRAMMAZIONE UTENZE</a:t>
            </a:r>
            <a:endParaRPr lang="it-IT" sz="3600" dirty="0"/>
          </a:p>
        </p:txBody>
      </p:sp>
      <p:pic>
        <p:nvPicPr>
          <p:cNvPr id="125" name="Google Shape;125;p5" descr="http://www.simulimpresa.com/go/templates/officeprime-tg/images/logo.png">
            <a:extLst>
              <a:ext uri="{FF2B5EF4-FFF2-40B4-BE49-F238E27FC236}">
                <a16:creationId xmlns:a16="http://schemas.microsoft.com/office/drawing/2014/main" id="{78240300-F203-757C-2AF2-7C6C8A1CA18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5">
            <a:extLst>
              <a:ext uri="{FF2B5EF4-FFF2-40B4-BE49-F238E27FC236}">
                <a16:creationId xmlns:a16="http://schemas.microsoft.com/office/drawing/2014/main" id="{7B432844-52E7-2658-1918-EECC9BFDDCFE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5">
            <a:extLst>
              <a:ext uri="{FF2B5EF4-FFF2-40B4-BE49-F238E27FC236}">
                <a16:creationId xmlns:a16="http://schemas.microsoft.com/office/drawing/2014/main" id="{3C7149F1-27B6-FC0C-7CE0-355051E9F1D3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6D4D3D7-AA92-1A63-D6F9-BD7927D61FE1}"/>
              </a:ext>
            </a:extLst>
          </p:cNvPr>
          <p:cNvSpPr txBox="1"/>
          <p:nvPr/>
        </p:nvSpPr>
        <p:spPr>
          <a:xfrm>
            <a:off x="7809254" y="1584141"/>
            <a:ext cx="4237864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Aprendo la tendina </a:t>
            </a:r>
            <a:r>
              <a:rPr lang="it-IT" sz="2400" dirty="0">
                <a:solidFill>
                  <a:srgbClr val="CF399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PAGAMENTO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compare l’elenco delle modalità di pagamento: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 panose="020F0502020204030204" pitchFamily="34" charset="0"/>
              <a:buChar char="₋"/>
            </a:pPr>
            <a:r>
              <a:rPr lang="it-IT" sz="2400" dirty="0">
                <a:solidFill>
                  <a:srgbClr val="CF399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DOMICILIAZIONE BANCARIA</a:t>
            </a:r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: addebito automatico in C/C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 panose="020F0502020204030204" pitchFamily="34" charset="0"/>
              <a:buChar char="₋"/>
            </a:pPr>
            <a:r>
              <a:rPr lang="it-IT" sz="2400" dirty="0">
                <a:solidFill>
                  <a:srgbClr val="CF399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SPORTELLO POSTALE</a:t>
            </a:r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: addebito con POS</a:t>
            </a:r>
            <a:endParaRPr lang="it-IT" sz="2400" dirty="0">
              <a:solidFill>
                <a:srgbClr val="0070C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1340D0E-2F0A-0CBA-796E-EA513669988B}"/>
              </a:ext>
            </a:extLst>
          </p:cNvPr>
          <p:cNvSpPr txBox="1"/>
          <p:nvPr/>
        </p:nvSpPr>
        <p:spPr>
          <a:xfrm>
            <a:off x="1454150" y="4780283"/>
            <a:ext cx="322311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In IMPORTO va indicato il totale fattura 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ECB20022-F44A-BDED-A0AC-C462456273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599" y="2253887"/>
            <a:ext cx="7064352" cy="1882303"/>
          </a:xfrm>
          <a:prstGeom prst="rect">
            <a:avLst/>
          </a:prstGeom>
        </p:spPr>
      </p:pic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4D9537E5-7A4C-EDF9-1593-049DC90C1D95}"/>
              </a:ext>
            </a:extLst>
          </p:cNvPr>
          <p:cNvSpPr txBox="1"/>
          <p:nvPr/>
        </p:nvSpPr>
        <p:spPr>
          <a:xfrm>
            <a:off x="6095999" y="4796095"/>
            <a:ext cx="5131981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La Data inizio fatturazione va indicata solo se si desidera che inizi successivamente all’attivazione altrimenti lasciare in bianco e seguirà la programmazione già inserita</a:t>
            </a:r>
          </a:p>
        </p:txBody>
      </p:sp>
      <p:cxnSp>
        <p:nvCxnSpPr>
          <p:cNvPr id="33" name="Google Shape;105;g2fd94f784b1_4_0">
            <a:extLst>
              <a:ext uri="{FF2B5EF4-FFF2-40B4-BE49-F238E27FC236}">
                <a16:creationId xmlns:a16="http://schemas.microsoft.com/office/drawing/2014/main" id="{680E65F7-807A-103F-630D-BAEDF6FD2B8C}"/>
              </a:ext>
            </a:extLst>
          </p:cNvPr>
          <p:cNvCxnSpPr>
            <a:cxnSpLocks/>
          </p:cNvCxnSpPr>
          <p:nvPr/>
        </p:nvCxnSpPr>
        <p:spPr>
          <a:xfrm flipV="1">
            <a:off x="2407922" y="2981526"/>
            <a:ext cx="1078228" cy="1814569"/>
          </a:xfrm>
          <a:prstGeom prst="straightConnector1">
            <a:avLst/>
          </a:prstGeom>
          <a:noFill/>
          <a:ln w="12700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  <p:cxnSp>
        <p:nvCxnSpPr>
          <p:cNvPr id="38" name="Google Shape;105;g2fd94f784b1_4_0">
            <a:extLst>
              <a:ext uri="{FF2B5EF4-FFF2-40B4-BE49-F238E27FC236}">
                <a16:creationId xmlns:a16="http://schemas.microsoft.com/office/drawing/2014/main" id="{57E8D230-5C40-E3F5-6894-660EB8B523A6}"/>
              </a:ext>
            </a:extLst>
          </p:cNvPr>
          <p:cNvCxnSpPr>
            <a:cxnSpLocks/>
          </p:cNvCxnSpPr>
          <p:nvPr/>
        </p:nvCxnSpPr>
        <p:spPr>
          <a:xfrm flipH="1" flipV="1">
            <a:off x="6522721" y="2981526"/>
            <a:ext cx="590460" cy="1941348"/>
          </a:xfrm>
          <a:prstGeom prst="straightConnector1">
            <a:avLst/>
          </a:prstGeom>
          <a:noFill/>
          <a:ln w="12700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  <p:sp>
        <p:nvSpPr>
          <p:cNvPr id="35" name="Google Shape;115;p4">
            <a:extLst>
              <a:ext uri="{FF2B5EF4-FFF2-40B4-BE49-F238E27FC236}">
                <a16:creationId xmlns:a16="http://schemas.microsoft.com/office/drawing/2014/main" id="{A25DC4B5-DD01-15C8-140B-F927E8650147}"/>
              </a:ext>
            </a:extLst>
          </p:cNvPr>
          <p:cNvSpPr/>
          <p:nvPr/>
        </p:nvSpPr>
        <p:spPr>
          <a:xfrm flipV="1">
            <a:off x="467599" y="3097442"/>
            <a:ext cx="1467337" cy="710335"/>
          </a:xfrm>
          <a:prstGeom prst="ellipse">
            <a:avLst/>
          </a:prstGeom>
          <a:noFill/>
          <a:ln w="12700" cap="flat" cmpd="sng">
            <a:solidFill>
              <a:srgbClr val="B808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Google Shape;115;p4">
            <a:extLst>
              <a:ext uri="{FF2B5EF4-FFF2-40B4-BE49-F238E27FC236}">
                <a16:creationId xmlns:a16="http://schemas.microsoft.com/office/drawing/2014/main" id="{843B19EB-63F9-F647-3646-C3352AF2C755}"/>
              </a:ext>
            </a:extLst>
          </p:cNvPr>
          <p:cNvSpPr/>
          <p:nvPr/>
        </p:nvSpPr>
        <p:spPr>
          <a:xfrm flipV="1">
            <a:off x="294002" y="2530929"/>
            <a:ext cx="1081697" cy="238106"/>
          </a:xfrm>
          <a:prstGeom prst="ellipse">
            <a:avLst/>
          </a:prstGeom>
          <a:noFill/>
          <a:ln w="12700" cap="flat" cmpd="sng">
            <a:solidFill>
              <a:srgbClr val="B808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23340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>
          <a:extLst>
            <a:ext uri="{FF2B5EF4-FFF2-40B4-BE49-F238E27FC236}">
              <a16:creationId xmlns:a16="http://schemas.microsoft.com/office/drawing/2014/main" id="{9EFBD290-1FA3-8491-428E-6BB9243102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>
            <a:extLst>
              <a:ext uri="{FF2B5EF4-FFF2-40B4-BE49-F238E27FC236}">
                <a16:creationId xmlns:a16="http://schemas.microsoft.com/office/drawing/2014/main" id="{B71DFCC3-106E-E32C-664F-DCB8A9CACA06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59199" y="1228974"/>
            <a:ext cx="11425230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>
              <a:spcBef>
                <a:spcPts val="0"/>
              </a:spcBef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</a:rPr>
              <a:t>PROGRAMMAZIONE UTENZE</a:t>
            </a:r>
            <a:endParaRPr lang="it-IT" sz="3600" dirty="0"/>
          </a:p>
        </p:txBody>
      </p:sp>
      <p:pic>
        <p:nvPicPr>
          <p:cNvPr id="125" name="Google Shape;125;p5" descr="http://www.simulimpresa.com/go/templates/officeprime-tg/images/logo.png">
            <a:extLst>
              <a:ext uri="{FF2B5EF4-FFF2-40B4-BE49-F238E27FC236}">
                <a16:creationId xmlns:a16="http://schemas.microsoft.com/office/drawing/2014/main" id="{5C6F5CB0-D4A9-EF0F-8EC5-5E5278BB675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5">
            <a:extLst>
              <a:ext uri="{FF2B5EF4-FFF2-40B4-BE49-F238E27FC236}">
                <a16:creationId xmlns:a16="http://schemas.microsoft.com/office/drawing/2014/main" id="{87632EA1-165C-A778-D206-9B2B96BD62C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5">
            <a:extLst>
              <a:ext uri="{FF2B5EF4-FFF2-40B4-BE49-F238E27FC236}">
                <a16:creationId xmlns:a16="http://schemas.microsoft.com/office/drawing/2014/main" id="{3AF987FB-BEBD-2646-080C-843626CD56B8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950629F-596D-3D77-508B-9BE25B15B7D0}"/>
              </a:ext>
            </a:extLst>
          </p:cNvPr>
          <p:cNvSpPr txBox="1"/>
          <p:nvPr/>
        </p:nvSpPr>
        <p:spPr>
          <a:xfrm>
            <a:off x="8048847" y="3023609"/>
            <a:ext cx="385961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Premendo il tasto OK si conferma la programmazione della prima utenza</a:t>
            </a:r>
            <a:endParaRPr lang="it-IT" sz="2400" dirty="0">
              <a:solidFill>
                <a:srgbClr val="0070C0"/>
              </a:solidFill>
              <a:latin typeface="Calibri"/>
              <a:ea typeface="Calibri"/>
              <a:cs typeface="Calibri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0D530B3F-ED91-11AF-8671-E9BF477D0F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5524" y="2131386"/>
            <a:ext cx="7450443" cy="3844111"/>
          </a:xfrm>
          <a:prstGeom prst="rect">
            <a:avLst/>
          </a:prstGeom>
        </p:spPr>
      </p:pic>
      <p:cxnSp>
        <p:nvCxnSpPr>
          <p:cNvPr id="12" name="Google Shape;105;g2fd94f784b1_4_0">
            <a:extLst>
              <a:ext uri="{FF2B5EF4-FFF2-40B4-BE49-F238E27FC236}">
                <a16:creationId xmlns:a16="http://schemas.microsoft.com/office/drawing/2014/main" id="{8029713D-4509-BF25-F50B-B57CB3F7EB47}"/>
              </a:ext>
            </a:extLst>
          </p:cNvPr>
          <p:cNvCxnSpPr>
            <a:cxnSpLocks/>
          </p:cNvCxnSpPr>
          <p:nvPr/>
        </p:nvCxnSpPr>
        <p:spPr>
          <a:xfrm flipH="1">
            <a:off x="4167230" y="3429000"/>
            <a:ext cx="3881617" cy="1963386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</p:spTree>
    <p:extLst>
      <p:ext uri="{BB962C8B-B14F-4D97-AF65-F5344CB8AC3E}">
        <p14:creationId xmlns:p14="http://schemas.microsoft.com/office/powerpoint/2010/main" val="852718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>
          <a:extLst>
            <a:ext uri="{FF2B5EF4-FFF2-40B4-BE49-F238E27FC236}">
              <a16:creationId xmlns:a16="http://schemas.microsoft.com/office/drawing/2014/main" id="{D592BBDB-8326-18DD-417A-F6DA70D936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>
            <a:extLst>
              <a:ext uri="{FF2B5EF4-FFF2-40B4-BE49-F238E27FC236}">
                <a16:creationId xmlns:a16="http://schemas.microsoft.com/office/drawing/2014/main" id="{6AAC8D46-05F4-0948-079A-25630731F9C7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73629" y="1345937"/>
            <a:ext cx="11368268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>
              <a:spcBef>
                <a:spcPts val="0"/>
              </a:spcBef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</a:rPr>
              <a:t>PROGRAMMAZIONE UTENZE</a:t>
            </a:r>
            <a:endParaRPr lang="it-IT" sz="3600" dirty="0"/>
          </a:p>
        </p:txBody>
      </p:sp>
      <p:pic>
        <p:nvPicPr>
          <p:cNvPr id="125" name="Google Shape;125;p5" descr="http://www.simulimpresa.com/go/templates/officeprime-tg/images/logo.png">
            <a:extLst>
              <a:ext uri="{FF2B5EF4-FFF2-40B4-BE49-F238E27FC236}">
                <a16:creationId xmlns:a16="http://schemas.microsoft.com/office/drawing/2014/main" id="{FDA5E25C-4CF7-AAB6-7562-986C5321EC9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5">
            <a:extLst>
              <a:ext uri="{FF2B5EF4-FFF2-40B4-BE49-F238E27FC236}">
                <a16:creationId xmlns:a16="http://schemas.microsoft.com/office/drawing/2014/main" id="{55044275-3D78-B58E-95FC-F1C5458443BD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5">
            <a:extLst>
              <a:ext uri="{FF2B5EF4-FFF2-40B4-BE49-F238E27FC236}">
                <a16:creationId xmlns:a16="http://schemas.microsoft.com/office/drawing/2014/main" id="{7A164827-7066-8B53-9FB5-D369CDF0EC5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8B8BF28-C943-DE8F-6A1D-B484933D588B}"/>
              </a:ext>
            </a:extLst>
          </p:cNvPr>
          <p:cNvSpPr txBox="1"/>
          <p:nvPr/>
        </p:nvSpPr>
        <p:spPr>
          <a:xfrm>
            <a:off x="7660074" y="2749451"/>
            <a:ext cx="408180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Appare la lista che si completerà con la programmazione di tutte 4  le UTENZE.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Per le successive utenze si preme </a:t>
            </a:r>
            <a:r>
              <a:rPr lang="it-IT" sz="2400" dirty="0">
                <a:solidFill>
                  <a:srgbClr val="CF399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Aggiungi utenza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C9132146-C241-AF50-747D-75EF011862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117" y="1892954"/>
            <a:ext cx="6785293" cy="4908366"/>
          </a:xfrm>
          <a:prstGeom prst="rect">
            <a:avLst/>
          </a:prstGeom>
        </p:spPr>
      </p:pic>
      <p:sp>
        <p:nvSpPr>
          <p:cNvPr id="35" name="Google Shape;115;p4">
            <a:extLst>
              <a:ext uri="{FF2B5EF4-FFF2-40B4-BE49-F238E27FC236}">
                <a16:creationId xmlns:a16="http://schemas.microsoft.com/office/drawing/2014/main" id="{4CEE2B96-9312-92AE-2452-7DCEA8321931}"/>
              </a:ext>
            </a:extLst>
          </p:cNvPr>
          <p:cNvSpPr/>
          <p:nvPr/>
        </p:nvSpPr>
        <p:spPr>
          <a:xfrm flipV="1">
            <a:off x="554390" y="2211355"/>
            <a:ext cx="1142349" cy="266780"/>
          </a:xfrm>
          <a:prstGeom prst="ellipse">
            <a:avLst/>
          </a:prstGeom>
          <a:noFill/>
          <a:ln w="12700" cap="flat" cmpd="sng">
            <a:solidFill>
              <a:srgbClr val="B808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3147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>
          <a:extLst>
            <a:ext uri="{FF2B5EF4-FFF2-40B4-BE49-F238E27FC236}">
              <a16:creationId xmlns:a16="http://schemas.microsoft.com/office/drawing/2014/main" id="{6DA7177A-8D31-4CAB-8566-84D224013B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>
            <a:extLst>
              <a:ext uri="{FF2B5EF4-FFF2-40B4-BE49-F238E27FC236}">
                <a16:creationId xmlns:a16="http://schemas.microsoft.com/office/drawing/2014/main" id="{DFCADA6D-31B8-84EB-7C49-927179430CF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40242" y="1228974"/>
            <a:ext cx="11401655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>
              <a:spcBef>
                <a:spcPts val="0"/>
              </a:spcBef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</a:rPr>
              <a:t>PROGRAMMAZIONE UTENZE</a:t>
            </a:r>
            <a:endParaRPr lang="it-IT" sz="3600" dirty="0"/>
          </a:p>
        </p:txBody>
      </p:sp>
      <p:pic>
        <p:nvPicPr>
          <p:cNvPr id="125" name="Google Shape;125;p5" descr="http://www.simulimpresa.com/go/templates/officeprime-tg/images/logo.png">
            <a:extLst>
              <a:ext uri="{FF2B5EF4-FFF2-40B4-BE49-F238E27FC236}">
                <a16:creationId xmlns:a16="http://schemas.microsoft.com/office/drawing/2014/main" id="{FB46515D-C5C7-20F9-A007-CA0EDC262F6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5">
            <a:extLst>
              <a:ext uri="{FF2B5EF4-FFF2-40B4-BE49-F238E27FC236}">
                <a16:creationId xmlns:a16="http://schemas.microsoft.com/office/drawing/2014/main" id="{6F079807-0BB8-EA84-6CAD-E6374D3098A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5">
            <a:extLst>
              <a:ext uri="{FF2B5EF4-FFF2-40B4-BE49-F238E27FC236}">
                <a16:creationId xmlns:a16="http://schemas.microsoft.com/office/drawing/2014/main" id="{44830DDD-CE8E-A8A8-B7F1-4CF020AFDB1A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422287F-BCA2-6A64-3BD7-01AB240B4589}"/>
              </a:ext>
            </a:extLst>
          </p:cNvPr>
          <p:cNvSpPr txBox="1"/>
          <p:nvPr/>
        </p:nvSpPr>
        <p:spPr>
          <a:xfrm>
            <a:off x="7403569" y="2264517"/>
            <a:ext cx="388529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Lista completa della programmazione UTENZE.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Ovviamente </a:t>
            </a:r>
            <a:r>
              <a:rPr lang="it-IT" sz="2400" dirty="0">
                <a:solidFill>
                  <a:srgbClr val="CF399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modificabili </a:t>
            </a:r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in qualsiasi momento.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2D67BAE2-E2FD-CBEE-43BB-1DC74753A3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2858" y="1913114"/>
            <a:ext cx="6598580" cy="4850475"/>
          </a:xfrm>
          <a:prstGeom prst="rect">
            <a:avLst/>
          </a:prstGeom>
        </p:spPr>
      </p:pic>
      <p:sp>
        <p:nvSpPr>
          <p:cNvPr id="35" name="Google Shape;115;p4">
            <a:extLst>
              <a:ext uri="{FF2B5EF4-FFF2-40B4-BE49-F238E27FC236}">
                <a16:creationId xmlns:a16="http://schemas.microsoft.com/office/drawing/2014/main" id="{9138DB9B-45B0-CABF-D714-1CC490698A03}"/>
              </a:ext>
            </a:extLst>
          </p:cNvPr>
          <p:cNvSpPr/>
          <p:nvPr/>
        </p:nvSpPr>
        <p:spPr>
          <a:xfrm flipV="1">
            <a:off x="3052444" y="1976678"/>
            <a:ext cx="1154514" cy="262770"/>
          </a:xfrm>
          <a:prstGeom prst="ellipse">
            <a:avLst/>
          </a:prstGeom>
          <a:noFill/>
          <a:ln w="12700" cap="flat" cmpd="sng">
            <a:solidFill>
              <a:srgbClr val="B808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600238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>
          <a:extLst>
            <a:ext uri="{FF2B5EF4-FFF2-40B4-BE49-F238E27FC236}">
              <a16:creationId xmlns:a16="http://schemas.microsoft.com/office/drawing/2014/main" id="{17388331-5D2A-328E-23AA-515212D0F8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>
            <a:extLst>
              <a:ext uri="{FF2B5EF4-FFF2-40B4-BE49-F238E27FC236}">
                <a16:creationId xmlns:a16="http://schemas.microsoft.com/office/drawing/2014/main" id="{9A01EFAC-B366-51B0-B476-1BC019558C84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69057" y="1228974"/>
            <a:ext cx="11553597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>
              <a:spcBef>
                <a:spcPts val="0"/>
              </a:spcBef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</a:rPr>
              <a:t>PROGRAMMAZIONE UTENZE</a:t>
            </a:r>
            <a:endParaRPr lang="it-IT" sz="3600" dirty="0"/>
          </a:p>
        </p:txBody>
      </p:sp>
      <p:pic>
        <p:nvPicPr>
          <p:cNvPr id="125" name="Google Shape;125;p5" descr="http://www.simulimpresa.com/go/templates/officeprime-tg/images/logo.png">
            <a:extLst>
              <a:ext uri="{FF2B5EF4-FFF2-40B4-BE49-F238E27FC236}">
                <a16:creationId xmlns:a16="http://schemas.microsoft.com/office/drawing/2014/main" id="{26D58752-6F36-0C6A-1465-A4F025170E9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5">
            <a:extLst>
              <a:ext uri="{FF2B5EF4-FFF2-40B4-BE49-F238E27FC236}">
                <a16:creationId xmlns:a16="http://schemas.microsoft.com/office/drawing/2014/main" id="{DBE2078F-BBE6-80F2-3D22-A9B9C570CD0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5">
            <a:extLst>
              <a:ext uri="{FF2B5EF4-FFF2-40B4-BE49-F238E27FC236}">
                <a16:creationId xmlns:a16="http://schemas.microsoft.com/office/drawing/2014/main" id="{01D26733-FE67-A83E-9EB2-1EBC6DC1ACB1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946A6D8F-F4AC-7C2D-A8E6-0C062C70E0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8854" y="1924885"/>
            <a:ext cx="8912792" cy="4828797"/>
          </a:xfrm>
          <a:prstGeom prst="rect">
            <a:avLst/>
          </a:prstGeom>
        </p:spPr>
      </p:pic>
      <p:cxnSp>
        <p:nvCxnSpPr>
          <p:cNvPr id="8" name="Google Shape;105;g2fd94f784b1_4_0">
            <a:extLst>
              <a:ext uri="{FF2B5EF4-FFF2-40B4-BE49-F238E27FC236}">
                <a16:creationId xmlns:a16="http://schemas.microsoft.com/office/drawing/2014/main" id="{A17CDE29-E002-BAD3-7E76-4F88DC04E8A2}"/>
              </a:ext>
            </a:extLst>
          </p:cNvPr>
          <p:cNvCxnSpPr>
            <a:cxnSpLocks/>
          </p:cNvCxnSpPr>
          <p:nvPr/>
        </p:nvCxnSpPr>
        <p:spPr>
          <a:xfrm flipH="1">
            <a:off x="3094074" y="3893828"/>
            <a:ext cx="6471842" cy="114646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90E9F6B-2FED-CA8F-FE62-55F7E78C5CAA}"/>
              </a:ext>
            </a:extLst>
          </p:cNvPr>
          <p:cNvSpPr txBox="1"/>
          <p:nvPr/>
        </p:nvSpPr>
        <p:spPr>
          <a:xfrm>
            <a:off x="9581900" y="3159760"/>
            <a:ext cx="234075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</a:rPr>
              <a:t>Per le modifiche</a:t>
            </a:r>
          </a:p>
          <a:p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</a:rPr>
              <a:t>successive alla</a:t>
            </a:r>
          </a:p>
          <a:p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</a:rPr>
              <a:t>programmazione si può accedere in qualsiasi momento</a:t>
            </a:r>
          </a:p>
        </p:txBody>
      </p:sp>
    </p:spTree>
    <p:extLst>
      <p:ext uri="{BB962C8B-B14F-4D97-AF65-F5344CB8AC3E}">
        <p14:creationId xmlns:p14="http://schemas.microsoft.com/office/powerpoint/2010/main" val="15585365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1104</TotalTime>
  <Words>301</Words>
  <Application>Microsoft Office PowerPoint</Application>
  <PresentationFormat>Widescreen</PresentationFormat>
  <Paragraphs>54</Paragraphs>
  <Slides>10</Slides>
  <Notes>10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5" baseType="lpstr">
      <vt:lpstr>Times New Roman</vt:lpstr>
      <vt:lpstr>Architects Daughter</vt:lpstr>
      <vt:lpstr>Calibri</vt:lpstr>
      <vt:lpstr>Arial</vt:lpstr>
      <vt:lpstr>Tema di Office</vt:lpstr>
      <vt:lpstr>Programma Simulimpresa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Sarti Giuseppe</dc:creator>
  <cp:lastModifiedBy>Sarti Giuseppe</cp:lastModifiedBy>
  <cp:revision>40</cp:revision>
  <dcterms:created xsi:type="dcterms:W3CDTF">2023-10-27T09:16:27Z</dcterms:created>
  <dcterms:modified xsi:type="dcterms:W3CDTF">2025-09-09T08:51:57Z</dcterms:modified>
</cp:coreProperties>
</file>