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85" r:id="rId3"/>
    <p:sldId id="259" r:id="rId4"/>
    <p:sldId id="293" r:id="rId5"/>
    <p:sldId id="287" r:id="rId6"/>
    <p:sldId id="289" r:id="rId7"/>
    <p:sldId id="290" r:id="rId8"/>
    <p:sldId id="291" r:id="rId9"/>
    <p:sldId id="292" r:id="rId10"/>
    <p:sldId id="288" r:id="rId11"/>
    <p:sldId id="273" r:id="rId12"/>
    <p:sldId id="294" r:id="rId13"/>
    <p:sldId id="295" r:id="rId14"/>
    <p:sldId id="296" r:id="rId15"/>
    <p:sldId id="263" r:id="rId16"/>
  </p:sldIdLst>
  <p:sldSz cx="12192000" cy="6858000"/>
  <p:notesSz cx="6858000" cy="9144000"/>
  <p:embeddedFontLst>
    <p:embeddedFont>
      <p:font typeface="Architects Daughter" panose="020B0604020202020204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gpgefrYggtk+K6yaHPuYKEGjAc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d94f784b1_4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2fd94f784b1_4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32BBCFA4-3F29-B12B-EDA7-A9A105E7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8B4FFCCA-A04A-86C0-7D47-E6F46E88B9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A5C738BA-0B14-4BBE-06A7-CF8B5A2785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6E911153-DF1C-FF85-24DF-80740FD670E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6589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BCFDE91C-6557-D34A-FCC4-B9EC8BEFB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FF94D92F-812B-186E-6A86-444FEE844A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E9BE266-55AB-6AE1-7160-B4FA270448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E9D235DD-DC6F-B262-F5B0-2B0B362110B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2176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96D8A38D-7F60-09A2-2EE6-B0AE835BC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61326538-4270-2C91-5BAC-E45D33F8615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243E65D-0F7D-F3AE-5660-010B8DEE3B4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0D1BBFAA-50AD-B875-4B67-DD11282B243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1111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0DBEAB7C-7F2A-0E93-FBEF-C078372FA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E4053636-23D2-876F-168C-302C49E453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6EBA8EDB-BD5F-D991-C7EB-4CE5B37923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E11AFB6C-1408-B0C3-E08E-0180CFFA393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8373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C29390BC-2625-DC3B-0BFD-7533817F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B7C1D695-E781-3DCC-E233-77B253E4C2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8FA55B4-FDB3-D5D7-CFBF-5FCBAE5934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08FE127C-179E-ABB1-CF76-C5922F06EE0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4504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>
          <a:extLst>
            <a:ext uri="{FF2B5EF4-FFF2-40B4-BE49-F238E27FC236}">
              <a16:creationId xmlns:a16="http://schemas.microsoft.com/office/drawing/2014/main" id="{0432D7FA-2395-6AAE-E85D-5FB76F9BB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:notes">
            <a:extLst>
              <a:ext uri="{FF2B5EF4-FFF2-40B4-BE49-F238E27FC236}">
                <a16:creationId xmlns:a16="http://schemas.microsoft.com/office/drawing/2014/main" id="{5F5CA7F8-C389-1F09-79AC-4EFAD7DD92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6:notes">
            <a:extLst>
              <a:ext uri="{FF2B5EF4-FFF2-40B4-BE49-F238E27FC236}">
                <a16:creationId xmlns:a16="http://schemas.microsoft.com/office/drawing/2014/main" id="{8856E73E-F5FE-0540-7E61-913CE03BF5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e aumentato corpo testo</a:t>
            </a:r>
            <a:endParaRPr dirty="0"/>
          </a:p>
        </p:txBody>
      </p:sp>
      <p:sp>
        <p:nvSpPr>
          <p:cNvPr id="153" name="Google Shape;153;p26:notes">
            <a:extLst>
              <a:ext uri="{FF2B5EF4-FFF2-40B4-BE49-F238E27FC236}">
                <a16:creationId xmlns:a16="http://schemas.microsoft.com/office/drawing/2014/main" id="{56E000EA-B5E7-87B5-FDF1-3085383275D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7930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7929F328-2BB4-E95F-D6C8-5A71F9D51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BB5DA0B8-809D-7A47-79A1-B1075ADE7C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DAD830AF-F6DB-0E8E-902D-06ED088874A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</a:t>
            </a: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6D427CA2-7B23-52F2-5BFC-A0826026E2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9250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5CD6EEB8-B289-F897-98B3-0D117E9D4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D804AF0C-8483-EFE6-3362-701A714738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0F70CA8C-E03B-1C00-1695-336727BB77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15315E7E-3738-16B4-A4EB-10AD593009F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8962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09BD48A3-AD7D-7E3E-155E-0E921BF27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AC0D62C5-3345-6154-DE4F-C6983F36D2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DE04527C-B7A0-E70C-4EA5-5CA918E9C6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2BF9D363-F7C9-1A7C-16F9-55F103FFFD9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6842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26911EA8-79FA-4C7F-62C1-68469E041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3309B343-5124-7EE0-42AD-DC0830B785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46335AB1-5F01-6817-C4AE-B8DC0FBB41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DD85543D-4F8C-45E2-D13C-F159CCE6CDE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5376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98177E66-FEA9-4B36-BD95-36F773DE2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D424F298-07E1-8374-3385-14E5A744F4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04A3954-9124-1220-9AA4-C1598964DA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625AD7BC-CD0E-3811-2C60-6A39DA0FFA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1072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512F2BCB-EA8E-797F-725C-4E9A06CCE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1D13587F-54D5-01E7-E9C9-CB3BAA31FB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42C509AA-49BB-556E-F284-1222C3D4B3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BB6A3FDF-8AC6-D5BC-22E6-05838783093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04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d94f784b1_4_86"/>
          <p:cNvSpPr txBox="1">
            <a:spLocks noGrp="1"/>
          </p:cNvSpPr>
          <p:nvPr>
            <p:ph type="ctrTitle"/>
          </p:nvPr>
        </p:nvSpPr>
        <p:spPr>
          <a:xfrm>
            <a:off x="419978" y="1169571"/>
            <a:ext cx="10893300" cy="12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5400"/>
              <a:buFont typeface="Calibri"/>
              <a:buNone/>
            </a:pPr>
            <a:r>
              <a:rPr lang="it-IT" sz="5400" b="1">
                <a:solidFill>
                  <a:srgbClr val="0070C0"/>
                </a:solidFill>
              </a:rPr>
              <a:t>Programma Simulimpresa</a:t>
            </a:r>
            <a:endParaRPr sz="5400" b="1">
              <a:solidFill>
                <a:srgbClr val="0070C0"/>
              </a:solidFill>
            </a:endParaRPr>
          </a:p>
        </p:txBody>
      </p:sp>
      <p:sp>
        <p:nvSpPr>
          <p:cNvPr id="89" name="Google Shape;89;g2fd94f784b1_4_86"/>
          <p:cNvSpPr txBox="1">
            <a:spLocks noGrp="1"/>
          </p:cNvSpPr>
          <p:nvPr>
            <p:ph type="subTitle" idx="1"/>
          </p:nvPr>
        </p:nvSpPr>
        <p:spPr>
          <a:xfrm>
            <a:off x="467600" y="2675449"/>
            <a:ext cx="10893300" cy="25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it-IT" sz="3200" dirty="0">
                <a:solidFill>
                  <a:srgbClr val="002060"/>
                </a:solidFill>
              </a:rPr>
              <a:t>Guida</a:t>
            </a:r>
            <a:endParaRPr sz="3200" dirty="0">
              <a:solidFill>
                <a:srgbClr val="FF0000"/>
              </a:solidFill>
            </a:endParaRPr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 dirty="0">
                <a:solidFill>
                  <a:srgbClr val="002060"/>
                </a:solidFill>
              </a:rPr>
              <a:t>CREAZIONE IMPRESA SIMULATA</a:t>
            </a:r>
            <a:endParaRPr dirty="0"/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400" dirty="0">
                <a:solidFill>
                  <a:srgbClr val="002060"/>
                </a:solidFill>
              </a:rPr>
              <a:t>Compilazione programmazione ordini</a:t>
            </a:r>
            <a:endParaRPr sz="5400" dirty="0"/>
          </a:p>
        </p:txBody>
      </p:sp>
      <p:sp>
        <p:nvSpPr>
          <p:cNvPr id="90" name="Google Shape;90;g2fd94f784b1_4_86"/>
          <p:cNvSpPr txBox="1"/>
          <p:nvPr/>
        </p:nvSpPr>
        <p:spPr>
          <a:xfrm>
            <a:off x="563517" y="5888239"/>
            <a:ext cx="111747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Centrale Nazionale di Simulazione - 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© 2025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Centro Studi Opera Don Calabria - Ferrara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2fd94f784b1_4_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2fd94f784b1_4_86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3" r="60760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2fd94f784b1_4_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F389CBF6-F4F2-9BEB-0DE2-7CE57C943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A612002A-B534-599A-00A2-CED45B8EDC2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82772" y="1228974"/>
            <a:ext cx="11359125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2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36B4824F-F381-5ED4-B7EC-3674700789D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9CFA7F78-DFC4-20EF-7F84-343BCF57A0F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6E0D195E-F9E8-793C-67B8-7BF3179DAF1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D2F48B3-D9E2-4D3F-8ABB-C8B335CF86D2}"/>
              </a:ext>
            </a:extLst>
          </p:cNvPr>
          <p:cNvSpPr txBox="1"/>
          <p:nvPr/>
        </p:nvSpPr>
        <p:spPr>
          <a:xfrm>
            <a:off x="8550238" y="2027684"/>
            <a:ext cx="331347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Abbiamo la possibilità diversificare il numero e l’importo degli ordini per giornata di attività:</a:t>
            </a:r>
            <a:endParaRPr lang="it-IT" sz="20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0267014-75D6-1F95-AE08-39790F9E1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12" y="1756123"/>
            <a:ext cx="7047153" cy="506536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BDF0BC9-39AE-459C-0FC5-1901B19DF9EB}"/>
              </a:ext>
            </a:extLst>
          </p:cNvPr>
          <p:cNvSpPr txBox="1"/>
          <p:nvPr/>
        </p:nvSpPr>
        <p:spPr>
          <a:xfrm>
            <a:off x="8550238" y="3456421"/>
            <a:ext cx="27875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marR="0" lvl="0" indent="-182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 panose="020F0502020204030204" pitchFamily="34" charset="0"/>
              <a:buChar char="₋"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indica il numero di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ordini 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che si desidera ricevere per giornata di lavoro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65D5D1-3407-6F48-5521-16D394BF6948}"/>
              </a:ext>
            </a:extLst>
          </p:cNvPr>
          <p:cNvSpPr txBox="1"/>
          <p:nvPr/>
        </p:nvSpPr>
        <p:spPr>
          <a:xfrm>
            <a:off x="8507084" y="4813898"/>
            <a:ext cx="287390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>
              <a:buFont typeface="Calibri" panose="020F0502020204030204" pitchFamily="34" charset="0"/>
              <a:buChar char="₋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indica l’importo espresso in euro (cifra) per singolo ordine senza il separatore di migliaia</a:t>
            </a:r>
            <a:endParaRPr lang="it-IT" sz="20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EE9B2A49-960D-AA1E-BA7C-BBC3F9F7C161}"/>
              </a:ext>
            </a:extLst>
          </p:cNvPr>
          <p:cNvCxnSpPr>
            <a:cxnSpLocks/>
          </p:cNvCxnSpPr>
          <p:nvPr/>
        </p:nvCxnSpPr>
        <p:spPr>
          <a:xfrm flipH="1" flipV="1">
            <a:off x="4210493" y="3657600"/>
            <a:ext cx="4435667" cy="357588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B4A94461-A96A-4534-6180-89415E0285C0}"/>
              </a:ext>
            </a:extLst>
          </p:cNvPr>
          <p:cNvCxnSpPr>
            <a:cxnSpLocks/>
          </p:cNvCxnSpPr>
          <p:nvPr/>
        </p:nvCxnSpPr>
        <p:spPr>
          <a:xfrm flipH="1" flipV="1">
            <a:off x="7368363" y="4669076"/>
            <a:ext cx="1138721" cy="357588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3774701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52BF1D58-E311-7959-024F-3D46D8D49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5332D0B6-8873-A091-A783-A9BE70A1CB2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29609" y="1228974"/>
            <a:ext cx="11412288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2</a:t>
            </a:r>
            <a:endParaRPr lang="it-IT" sz="3600" dirty="0"/>
          </a:p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E82457E8-9522-EF3C-3F59-5A881D87B9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FDAC66CA-E060-4924-CF4C-8D110B60191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7C38400E-76D6-741F-53E4-2311F4E7B00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B64B7C3-D82D-34C1-D3FA-6545D7174300}"/>
              </a:ext>
            </a:extLst>
          </p:cNvPr>
          <p:cNvSpPr txBox="1"/>
          <p:nvPr/>
        </p:nvSpPr>
        <p:spPr>
          <a:xfrm>
            <a:off x="8234056" y="2190086"/>
            <a:ext cx="31002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conferma con OK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E13F68F-8AD0-4916-F50D-121BF9209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183" y="1833308"/>
            <a:ext cx="5823890" cy="4376574"/>
          </a:xfrm>
          <a:prstGeom prst="rect">
            <a:avLst/>
          </a:prstGeom>
        </p:spPr>
      </p:pic>
      <p:cxnSp>
        <p:nvCxnSpPr>
          <p:cNvPr id="14" name="Google Shape;105;g2fd94f784b1_4_0">
            <a:extLst>
              <a:ext uri="{FF2B5EF4-FFF2-40B4-BE49-F238E27FC236}">
                <a16:creationId xmlns:a16="http://schemas.microsoft.com/office/drawing/2014/main" id="{2FFAD42B-5F75-D0C5-AF8D-CEB677B664FD}"/>
              </a:ext>
            </a:extLst>
          </p:cNvPr>
          <p:cNvCxnSpPr>
            <a:cxnSpLocks/>
          </p:cNvCxnSpPr>
          <p:nvPr/>
        </p:nvCxnSpPr>
        <p:spPr>
          <a:xfrm flipH="1">
            <a:off x="3907755" y="2464572"/>
            <a:ext cx="4326301" cy="221796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578567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C1B6DE9B-640E-BF28-09B0-430B2B58C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8208124A-6E5F-FDC8-672B-C97C266A9C7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0874" y="1228974"/>
            <a:ext cx="1139102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2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73085B6B-42C3-D270-A1EC-FF8AFA77180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38964DE8-A024-99F1-4A66-322945F54E3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210F37BD-3FB7-560D-DBB9-7083B8693C7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F9D9C6-FAA1-8F5C-DB87-40A4138A6B33}"/>
              </a:ext>
            </a:extLst>
          </p:cNvPr>
          <p:cNvSpPr txBox="1"/>
          <p:nvPr/>
        </p:nvSpPr>
        <p:spPr>
          <a:xfrm>
            <a:off x="8037870" y="3429000"/>
            <a:ext cx="33134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Viene creato l’elenco di tutte le giornate con importi e numero ordini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82F45D7-40A8-5899-1B4E-98AC77E5A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103" y="1939309"/>
            <a:ext cx="6284994" cy="481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04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CE2129B6-52C9-10D8-B80F-62FF901DD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003AB741-498E-7A2E-B302-6ECB126D1F9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7159" y="1165176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2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DA9B5F76-EF90-7A2A-BB8C-BADF941A9D0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486E91DA-3DEF-F39C-5D34-2042A9B391F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44C74B1B-32ED-7D58-C1FA-C0F7CFEF811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E3FCD9-1A9E-CA2A-93A8-9FB052C061D4}"/>
              </a:ext>
            </a:extLst>
          </p:cNvPr>
          <p:cNvSpPr txBox="1"/>
          <p:nvPr/>
        </p:nvSpPr>
        <p:spPr>
          <a:xfrm>
            <a:off x="8233380" y="2625215"/>
            <a:ext cx="347078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lo si desidera si può modificare la programmazione sia nel numero di ordini che nell’importo, si seleziona la data in cui si vuole fare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modifica e si preme il tasto MODIFICA .</a:t>
            </a:r>
          </a:p>
          <a:p>
            <a:pPr lvl="0">
              <a:buSzPts val="2000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Sotto all’elenco compaiono gli spazi NUMERO ORDINI e IMPORTO, li si compila e si CONFERMA.</a:t>
            </a:r>
          </a:p>
          <a:p>
            <a:pPr lvl="0">
              <a:buSzPts val="2000"/>
            </a:pPr>
            <a:endParaRPr lang="it-IT" sz="20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58D3779-B038-A0DC-5E09-0DEE7E77C3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813" y="1691905"/>
            <a:ext cx="6477916" cy="5043520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5B89A396-697B-B719-E8F4-86C01D9A59D6}"/>
              </a:ext>
            </a:extLst>
          </p:cNvPr>
          <p:cNvCxnSpPr>
            <a:cxnSpLocks/>
          </p:cNvCxnSpPr>
          <p:nvPr/>
        </p:nvCxnSpPr>
        <p:spPr>
          <a:xfrm flipH="1" flipV="1">
            <a:off x="616458" y="4285034"/>
            <a:ext cx="7585020" cy="34596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951802B7-BFF5-1513-72B4-25C320710B3D}"/>
              </a:ext>
            </a:extLst>
          </p:cNvPr>
          <p:cNvCxnSpPr>
            <a:cxnSpLocks/>
          </p:cNvCxnSpPr>
          <p:nvPr/>
        </p:nvCxnSpPr>
        <p:spPr>
          <a:xfrm flipH="1">
            <a:off x="1756785" y="5948516"/>
            <a:ext cx="6444693" cy="645906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10" name="Google Shape;115;p4">
            <a:extLst>
              <a:ext uri="{FF2B5EF4-FFF2-40B4-BE49-F238E27FC236}">
                <a16:creationId xmlns:a16="http://schemas.microsoft.com/office/drawing/2014/main" id="{A056398B-ACF6-70EE-D717-6DCABAA5E86E}"/>
              </a:ext>
            </a:extLst>
          </p:cNvPr>
          <p:cNvSpPr/>
          <p:nvPr/>
        </p:nvSpPr>
        <p:spPr>
          <a:xfrm flipV="1">
            <a:off x="4363854" y="2438418"/>
            <a:ext cx="1081697" cy="31835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248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17388331-5D2A-328E-23AA-515212D0F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9A01EFAC-B366-51B0-B476-1BC019558C8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1507" y="1228974"/>
            <a:ext cx="11380390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MODIFICA PROGRAMMAZIONE ORDINI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26D58752-6F36-0C6A-1465-A4F025170E9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DBE2078F-BBE6-80F2-3D22-A9B9C570CD0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01D26733-FE67-A83E-9EB2-1EBC6DC1ACB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30884FD-843E-C9CE-4440-4A153CB3B0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601" y="1939309"/>
            <a:ext cx="8367962" cy="4480873"/>
          </a:xfrm>
          <a:prstGeom prst="rect">
            <a:avLst/>
          </a:prstGeom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A17CDE29-E002-BAD3-7E76-4F88DC04E8A2}"/>
              </a:ext>
            </a:extLst>
          </p:cNvPr>
          <p:cNvCxnSpPr>
            <a:cxnSpLocks/>
          </p:cNvCxnSpPr>
          <p:nvPr/>
        </p:nvCxnSpPr>
        <p:spPr>
          <a:xfrm flipH="1" flipV="1">
            <a:off x="3014276" y="3775587"/>
            <a:ext cx="6065929" cy="710335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9DEF40C-6E4A-06AF-A9F7-47DCB858A311}"/>
              </a:ext>
            </a:extLst>
          </p:cNvPr>
          <p:cNvSpPr txBox="1"/>
          <p:nvPr/>
        </p:nvSpPr>
        <p:spPr>
          <a:xfrm>
            <a:off x="9177723" y="3429000"/>
            <a:ext cx="285254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Per le modifiche successive alla programmazione si accede in qualsiasi momento fino al giorno prima della data programmata</a:t>
            </a:r>
          </a:p>
        </p:txBody>
      </p:sp>
    </p:spTree>
    <p:extLst>
      <p:ext uri="{BB962C8B-B14F-4D97-AF65-F5344CB8AC3E}">
        <p14:creationId xmlns:p14="http://schemas.microsoft.com/office/powerpoint/2010/main" val="1558536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/>
        </p:nvSpPr>
        <p:spPr>
          <a:xfrm>
            <a:off x="146122" y="2989986"/>
            <a:ext cx="11702104" cy="355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80694" marR="508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riservato ai formatori e responsabili delle imprese  simulate che aderiscono alla rete Programma </a:t>
            </a:r>
            <a:r>
              <a:rPr lang="it-IT" sz="2400" b="0" i="1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16075" marR="219075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di proprietà del Centro Studi Opera Don Calabria  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– Pen Worldwide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Viale Don Calabria 13 - 44124 Ferrara - Italia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realizzato da: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808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Centrale Nazionale di Simulazione  - Programma </a:t>
            </a:r>
            <a:r>
              <a:rPr lang="it-IT" sz="2400" b="0" i="1" u="none" strike="noStrike" cap="none" dirty="0" err="1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Simulimpresa</a:t>
            </a: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 – A. S. 2025-2026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559982" y="1637415"/>
            <a:ext cx="1107203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it-IT" sz="6000" b="1" i="0" u="none" strike="noStrike" cap="none">
                <a:solidFill>
                  <a:srgbClr val="B8086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GRAZIE PER L’ATTENZIONE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7" descr="Marchio Registrato: Quando si può usare la ® e Perché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981" y="4199860"/>
            <a:ext cx="956931" cy="95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7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14A44BEA-B0B2-5C60-9AD5-CBEC8AA75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>
            <a:extLst>
              <a:ext uri="{FF2B5EF4-FFF2-40B4-BE49-F238E27FC236}">
                <a16:creationId xmlns:a16="http://schemas.microsoft.com/office/drawing/2014/main" id="{B6239B68-296D-AB52-8C46-DC1059DD37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0491" y="1228987"/>
            <a:ext cx="11185264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</a:t>
            </a:r>
            <a:endParaRPr lang="it-IT" sz="3600" dirty="0"/>
          </a:p>
        </p:txBody>
      </p:sp>
      <p:pic>
        <p:nvPicPr>
          <p:cNvPr id="156" name="Google Shape;156;p26" descr="http://www.simulimpresa.com/go/templates/officeprime-tg/images/logo.png">
            <a:extLst>
              <a:ext uri="{FF2B5EF4-FFF2-40B4-BE49-F238E27FC236}">
                <a16:creationId xmlns:a16="http://schemas.microsoft.com/office/drawing/2014/main" id="{244A9BDE-B103-285B-8860-13A63BBD8E5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>
            <a:extLst>
              <a:ext uri="{FF2B5EF4-FFF2-40B4-BE49-F238E27FC236}">
                <a16:creationId xmlns:a16="http://schemas.microsoft.com/office/drawing/2014/main" id="{2C4B3560-2840-3266-AA40-C3B493FAE97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>
            <a:extLst>
              <a:ext uri="{FF2B5EF4-FFF2-40B4-BE49-F238E27FC236}">
                <a16:creationId xmlns:a16="http://schemas.microsoft.com/office/drawing/2014/main" id="{38EA9E6C-AF2E-3E94-7ACD-EA992041221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>
            <a:extLst>
              <a:ext uri="{FF2B5EF4-FFF2-40B4-BE49-F238E27FC236}">
                <a16:creationId xmlns:a16="http://schemas.microsoft.com/office/drawing/2014/main" id="{AF7B6B20-05F5-F19B-9D87-432547148037}"/>
              </a:ext>
            </a:extLst>
          </p:cNvPr>
          <p:cNvSpPr txBox="1"/>
          <p:nvPr/>
        </p:nvSpPr>
        <p:spPr>
          <a:xfrm>
            <a:off x="9048307" y="2674323"/>
            <a:ext cx="2799917" cy="740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>
              <a:buClr>
                <a:schemeClr val="accent1"/>
              </a:buClr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Premendo il tasto Crea</a:t>
            </a:r>
            <a:endParaRPr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9C55429-B689-10C1-DCB4-A6583ADF6E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52" y="1821904"/>
            <a:ext cx="8224809" cy="4772283"/>
          </a:xfrm>
          <a:prstGeom prst="rect">
            <a:avLst/>
          </a:prstGeom>
        </p:spPr>
      </p:pic>
      <p:cxnSp>
        <p:nvCxnSpPr>
          <p:cNvPr id="4" name="Google Shape;105;g2fd94f784b1_4_0">
            <a:extLst>
              <a:ext uri="{FF2B5EF4-FFF2-40B4-BE49-F238E27FC236}">
                <a16:creationId xmlns:a16="http://schemas.microsoft.com/office/drawing/2014/main" id="{E2F68D2A-7EEC-3075-6AEE-4C101BAB5E56}"/>
              </a:ext>
            </a:extLst>
          </p:cNvPr>
          <p:cNvCxnSpPr>
            <a:cxnSpLocks/>
          </p:cNvCxnSpPr>
          <p:nvPr/>
        </p:nvCxnSpPr>
        <p:spPr>
          <a:xfrm flipH="1">
            <a:off x="3032115" y="3296093"/>
            <a:ext cx="5909866" cy="285251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03699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subTitle" idx="1"/>
          </p:nvPr>
        </p:nvSpPr>
        <p:spPr>
          <a:xfrm>
            <a:off x="318636" y="1228974"/>
            <a:ext cx="11423261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BD1FEE-C7DF-4BB4-CFEC-79A6C0F863AE}"/>
              </a:ext>
            </a:extLst>
          </p:cNvPr>
          <p:cNvSpPr txBox="1"/>
          <p:nvPr/>
        </p:nvSpPr>
        <p:spPr>
          <a:xfrm>
            <a:off x="8113930" y="2048266"/>
            <a:ext cx="4012706" cy="3810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 questo punto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«Data apertura e chiusura» sono presenti perché già inseriti in fase di creazione.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Vanno invece inserite le date del PERIODO DI PROGRAMMAZIONE ovvero il periodo in cui si riceveranno gli ordini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che possono essere per l’intero periodo o per un periodo più breve.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Poi si preme AVANTI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CC169C1-EE34-6639-F9FD-DAF0256721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966" y="1844909"/>
            <a:ext cx="5777364" cy="2420590"/>
          </a:xfrm>
          <a:prstGeom prst="rect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CB452855-D3C5-C039-C79B-7272965CB92B}"/>
              </a:ext>
            </a:extLst>
          </p:cNvPr>
          <p:cNvCxnSpPr>
            <a:cxnSpLocks/>
          </p:cNvCxnSpPr>
          <p:nvPr/>
        </p:nvCxnSpPr>
        <p:spPr>
          <a:xfrm flipH="1" flipV="1">
            <a:off x="2374181" y="2244114"/>
            <a:ext cx="5601613" cy="26277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ysDot"/>
            <a:miter lim="800000"/>
            <a:headEnd type="none" w="sm" len="sm"/>
            <a:tailEnd type="stealth" w="med" len="med"/>
          </a:ln>
        </p:spPr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D80583BD-FE1A-A9E8-7760-5E0BCF3721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1022" y="4446035"/>
            <a:ext cx="5679618" cy="1967611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227B8987-CB01-6352-148B-DA6280653DB7}"/>
              </a:ext>
            </a:extLst>
          </p:cNvPr>
          <p:cNvCxnSpPr>
            <a:cxnSpLocks/>
          </p:cNvCxnSpPr>
          <p:nvPr/>
        </p:nvCxnSpPr>
        <p:spPr>
          <a:xfrm flipH="1" flipV="1">
            <a:off x="4159045" y="3521689"/>
            <a:ext cx="3954885" cy="1106236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27" name="Google Shape;105;g2fd94f784b1_4_0">
            <a:extLst>
              <a:ext uri="{FF2B5EF4-FFF2-40B4-BE49-F238E27FC236}">
                <a16:creationId xmlns:a16="http://schemas.microsoft.com/office/drawing/2014/main" id="{63524EAA-C3EC-8C5D-93A3-7A15729AD9EA}"/>
              </a:ext>
            </a:extLst>
          </p:cNvPr>
          <p:cNvCxnSpPr>
            <a:cxnSpLocks/>
          </p:cNvCxnSpPr>
          <p:nvPr/>
        </p:nvCxnSpPr>
        <p:spPr>
          <a:xfrm flipH="1">
            <a:off x="5614219" y="4994139"/>
            <a:ext cx="2499711" cy="648591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35" name="Google Shape;115;p4">
            <a:extLst>
              <a:ext uri="{FF2B5EF4-FFF2-40B4-BE49-F238E27FC236}">
                <a16:creationId xmlns:a16="http://schemas.microsoft.com/office/drawing/2014/main" id="{C3393C64-AF42-EE89-5A11-B88B7A9FFCCC}"/>
              </a:ext>
            </a:extLst>
          </p:cNvPr>
          <p:cNvSpPr/>
          <p:nvPr/>
        </p:nvSpPr>
        <p:spPr>
          <a:xfrm flipV="1">
            <a:off x="1364859" y="3702693"/>
            <a:ext cx="1081697" cy="195848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15;p4">
            <a:extLst>
              <a:ext uri="{FF2B5EF4-FFF2-40B4-BE49-F238E27FC236}">
                <a16:creationId xmlns:a16="http://schemas.microsoft.com/office/drawing/2014/main" id="{E1581735-504E-458F-A3E7-3EBF528B942F}"/>
              </a:ext>
            </a:extLst>
          </p:cNvPr>
          <p:cNvSpPr/>
          <p:nvPr/>
        </p:nvSpPr>
        <p:spPr>
          <a:xfrm flipV="1">
            <a:off x="2757948" y="5992856"/>
            <a:ext cx="1081697" cy="20921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" name="Google Shape;105;g2fd94f784b1_4_0">
            <a:extLst>
              <a:ext uri="{FF2B5EF4-FFF2-40B4-BE49-F238E27FC236}">
                <a16:creationId xmlns:a16="http://schemas.microsoft.com/office/drawing/2014/main" id="{15E7317A-A26C-C197-D791-9CCAAB686396}"/>
              </a:ext>
            </a:extLst>
          </p:cNvPr>
          <p:cNvCxnSpPr>
            <a:cxnSpLocks/>
          </p:cNvCxnSpPr>
          <p:nvPr/>
        </p:nvCxnSpPr>
        <p:spPr>
          <a:xfrm flipH="1">
            <a:off x="3839645" y="2651760"/>
            <a:ext cx="4136149" cy="189992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ysDot"/>
            <a:miter lim="800000"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3D38CC53-696C-5EEC-0C34-2ACD4916E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7BFBA165-3B47-1BC1-61B0-ABA49A66996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97449" y="1278136"/>
            <a:ext cx="11344448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</a:t>
            </a:r>
            <a:endParaRPr lang="it-IT" sz="3600" dirty="0">
              <a:solidFill>
                <a:srgbClr val="FF0000"/>
              </a:solidFill>
            </a:endParaRPr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1B2596FF-1B6B-B348-4EF2-44F3E6E2F9A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4D4E49D5-6DA6-A7E6-D7E4-8DB5E2EEEBB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2B1A7815-4CCE-2C93-96CE-E10E1CAE1FA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7B78E95-060E-0E1D-E41B-8BAC4E7113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344" y="2588488"/>
            <a:ext cx="9065015" cy="2557670"/>
          </a:xfrm>
          <a:prstGeom prst="rect">
            <a:avLst/>
          </a:prstGeom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BEFFB600-F0E9-A1D3-BF5D-29956DEEA4FB}"/>
              </a:ext>
            </a:extLst>
          </p:cNvPr>
          <p:cNvCxnSpPr>
            <a:cxnSpLocks/>
          </p:cNvCxnSpPr>
          <p:nvPr/>
        </p:nvCxnSpPr>
        <p:spPr>
          <a:xfrm flipV="1">
            <a:off x="1477926" y="3977027"/>
            <a:ext cx="350874" cy="942708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E59B8F8-AE3F-3630-DE9A-81B777364776}"/>
              </a:ext>
            </a:extLst>
          </p:cNvPr>
          <p:cNvSpPr txBox="1"/>
          <p:nvPr/>
        </p:nvSpPr>
        <p:spPr>
          <a:xfrm rot="10800000" flipH="1" flipV="1">
            <a:off x="609599" y="4920384"/>
            <a:ext cx="29735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ts val="2000"/>
            </a:pP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1 NUMERO ORDINI: </a:t>
            </a:r>
            <a:b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programmazione sarà uguale per tutti i giorni della settimana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7BBB76E-5799-19E5-729D-A7B83D03B378}"/>
              </a:ext>
            </a:extLst>
          </p:cNvPr>
          <p:cNvSpPr txBox="1"/>
          <p:nvPr/>
        </p:nvSpPr>
        <p:spPr>
          <a:xfrm>
            <a:off x="3913240" y="4919735"/>
            <a:ext cx="390169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 ORDINI IN DETTAGLIO: </a:t>
            </a:r>
            <a:b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programmazione sarà diversa per i giorni della settimana</a:t>
            </a:r>
            <a:endParaRPr lang="it-IT" sz="2200" dirty="0">
              <a:solidFill>
                <a:srgbClr val="FF0000"/>
              </a:solidFill>
            </a:endParaRPr>
          </a:p>
        </p:txBody>
      </p:sp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D47A1F69-5A5A-A102-C693-CE573FF32AE2}"/>
              </a:ext>
            </a:extLst>
          </p:cNvPr>
          <p:cNvCxnSpPr>
            <a:cxnSpLocks/>
          </p:cNvCxnSpPr>
          <p:nvPr/>
        </p:nvCxnSpPr>
        <p:spPr>
          <a:xfrm flipV="1">
            <a:off x="4744341" y="3977027"/>
            <a:ext cx="221064" cy="942708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F54CDE-D19D-AA36-82CD-EFDC82FC1A54}"/>
              </a:ext>
            </a:extLst>
          </p:cNvPr>
          <p:cNvSpPr txBox="1"/>
          <p:nvPr/>
        </p:nvSpPr>
        <p:spPr>
          <a:xfrm>
            <a:off x="467599" y="2188378"/>
            <a:ext cx="110110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Abbiamo due possibilità per la programmazione:</a:t>
            </a:r>
          </a:p>
        </p:txBody>
      </p:sp>
    </p:spTree>
    <p:extLst>
      <p:ext uri="{BB962C8B-B14F-4D97-AF65-F5344CB8AC3E}">
        <p14:creationId xmlns:p14="http://schemas.microsoft.com/office/powerpoint/2010/main" val="42851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540B1482-B152-4ABC-1E8D-C701964B0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3C319A18-A2C1-3506-22F2-3E4C44B7237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1507" y="1324669"/>
            <a:ext cx="11380390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1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54CBF3E6-52F2-6B8E-237D-54AFE86068A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E79DD4B7-4BE0-EF7A-B332-6B7B0AE8F9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691FC712-184C-580F-134F-ECFFBD57558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C52F6D-EED9-F7D1-47B1-DB93FFA4ADE9}"/>
              </a:ext>
            </a:extLst>
          </p:cNvPr>
          <p:cNvSpPr txBox="1"/>
          <p:nvPr/>
        </p:nvSpPr>
        <p:spPr>
          <a:xfrm>
            <a:off x="865617" y="5020562"/>
            <a:ext cx="331347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it-IT" sz="22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indica il numero di </a:t>
            </a: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ordini </a:t>
            </a:r>
            <a:r>
              <a:rPr lang="it-IT" sz="22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che si desidera ricevere per ogni giornata di lavoro</a:t>
            </a:r>
            <a:endParaRPr lang="it-IT" sz="2200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194BD29-C4A0-9708-A127-022640BBF3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952" y="2264517"/>
            <a:ext cx="7453006" cy="2606266"/>
          </a:xfrm>
          <a:prstGeom prst="rect">
            <a:avLst/>
          </a:prstGeom>
        </p:spPr>
      </p:pic>
      <p:sp>
        <p:nvSpPr>
          <p:cNvPr id="10" name="Google Shape;115;p4">
            <a:extLst>
              <a:ext uri="{FF2B5EF4-FFF2-40B4-BE49-F238E27FC236}">
                <a16:creationId xmlns:a16="http://schemas.microsoft.com/office/drawing/2014/main" id="{0FCC376D-CE29-19B5-459A-03BB2CB20E0D}"/>
              </a:ext>
            </a:extLst>
          </p:cNvPr>
          <p:cNvSpPr/>
          <p:nvPr/>
        </p:nvSpPr>
        <p:spPr>
          <a:xfrm flipV="1">
            <a:off x="1057006" y="2822368"/>
            <a:ext cx="1081697" cy="31835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99A3F570-2478-AF3D-43ED-E4B466DA88F5}"/>
              </a:ext>
            </a:extLst>
          </p:cNvPr>
          <p:cNvCxnSpPr>
            <a:cxnSpLocks/>
          </p:cNvCxnSpPr>
          <p:nvPr/>
        </p:nvCxnSpPr>
        <p:spPr>
          <a:xfrm flipV="1">
            <a:off x="2785730" y="4082902"/>
            <a:ext cx="1393358" cy="951663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7B63C0B-41FD-4970-FC71-646F5C408630}"/>
              </a:ext>
            </a:extLst>
          </p:cNvPr>
          <p:cNvSpPr txBox="1"/>
          <p:nvPr/>
        </p:nvSpPr>
        <p:spPr>
          <a:xfrm>
            <a:off x="4513007" y="5013299"/>
            <a:ext cx="38640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it-IT" sz="22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indica l’importo espresso in euro (cifra) per ciascun singolo </a:t>
            </a:r>
            <a:r>
              <a:rPr lang="it-IT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ordine, senza il separatore di migliaia</a:t>
            </a:r>
            <a:endParaRPr lang="it-IT" sz="2200" dirty="0"/>
          </a:p>
        </p:txBody>
      </p:sp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CD0AF6AE-A1DB-B37B-FFCD-598F443F8144}"/>
              </a:ext>
            </a:extLst>
          </p:cNvPr>
          <p:cNvCxnSpPr>
            <a:cxnSpLocks/>
          </p:cNvCxnSpPr>
          <p:nvPr/>
        </p:nvCxnSpPr>
        <p:spPr>
          <a:xfrm flipV="1">
            <a:off x="6064101" y="4082902"/>
            <a:ext cx="1240466" cy="951663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8258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8491D2E4-6BB8-0012-0548-A94280CF7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8139C032-8666-DACE-C924-98EDE9B65DA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9058" y="1228974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1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EDB2985C-5ECD-E6E3-C13C-E2CD2A5BA12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F1021E41-1E70-5C48-F7F9-29DC1D617E8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06705553-A008-49F2-85DA-DDAF65D7E8A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79AD7B4-B9AF-5C6A-89FD-2422CFC7B223}"/>
              </a:ext>
            </a:extLst>
          </p:cNvPr>
          <p:cNvSpPr txBox="1"/>
          <p:nvPr/>
        </p:nvSpPr>
        <p:spPr>
          <a:xfrm>
            <a:off x="9163665" y="3046633"/>
            <a:ext cx="27589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conferma 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 OK</a:t>
            </a:r>
            <a:endParaRPr lang="it-IT" sz="24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7DB19A8-8DA6-E1FD-3CBC-1C71FF9867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5" y="1864953"/>
            <a:ext cx="5447148" cy="190483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46BF9C4-6B99-328E-4B9D-93036C096C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8212" y="3838138"/>
            <a:ext cx="5359271" cy="2792549"/>
          </a:xfrm>
          <a:prstGeom prst="rect">
            <a:avLst/>
          </a:prstGeom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B900AE67-4ADC-AC5F-A688-A20ADE17F099}"/>
              </a:ext>
            </a:extLst>
          </p:cNvPr>
          <p:cNvCxnSpPr>
            <a:cxnSpLocks/>
          </p:cNvCxnSpPr>
          <p:nvPr/>
        </p:nvCxnSpPr>
        <p:spPr>
          <a:xfrm flipH="1">
            <a:off x="5092995" y="3446743"/>
            <a:ext cx="4070670" cy="2720141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66400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1E89716C-DC7E-7BA7-AB84-C82E939AE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0C44FB64-334D-9CC4-6C46-92FEF77B697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22218" y="1228974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1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1B09E2CE-5972-D9D6-ABE6-E2D8487F714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DE9DD8B4-8BC7-1479-AFD0-A1F850816F4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A883DE31-C19E-CDBB-4D90-95108C9012D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A9A4A89-14F8-3C7C-8203-32A04AAB3B91}"/>
              </a:ext>
            </a:extLst>
          </p:cNvPr>
          <p:cNvSpPr txBox="1"/>
          <p:nvPr/>
        </p:nvSpPr>
        <p:spPr>
          <a:xfrm>
            <a:off x="8037870" y="3429000"/>
            <a:ext cx="33134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Viene creato l’elenco di tutte le giornate con importi e numero ordini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2D24E99-A5F2-F9C5-0C37-8685E93A7C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986" y="1749166"/>
            <a:ext cx="7307311" cy="501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00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E94EB137-2023-2409-B99D-D829152D9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3393BADB-A30E-51F1-A8B8-C766A9EA923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0874" y="1228974"/>
            <a:ext cx="1139102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1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C306C953-FA0D-0F2B-9941-9584B59FFF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BAB3A9FD-0F02-E1CA-FEF3-26EEBDDCB78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CECDE58F-B8C7-8DDB-394D-52719EF219C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3D36AEA-D381-9074-CBF1-D1E80E5C17C5}"/>
              </a:ext>
            </a:extLst>
          </p:cNvPr>
          <p:cNvSpPr txBox="1"/>
          <p:nvPr/>
        </p:nvSpPr>
        <p:spPr>
          <a:xfrm>
            <a:off x="8052619" y="2625215"/>
            <a:ext cx="347078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lo si desidera si può modificare la programmazione sia nel numero di ordini che nell’importo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; s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 seleziona la data in cui si vuole fare 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modifica e si preme il tasto MODIFICA .</a:t>
            </a:r>
          </a:p>
          <a:p>
            <a:pPr lvl="0">
              <a:buSzPts val="2000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Sotto all’elenco compaiono gli spazi NUMERO ORDINI e IMPORTO, li si compila e si CONFERMA.</a:t>
            </a:r>
          </a:p>
          <a:p>
            <a:pPr lvl="0">
              <a:buSzPts val="2000"/>
            </a:pP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6370F9C-74B1-BA26-B1A7-D88158BB77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103" y="1774952"/>
            <a:ext cx="6199389" cy="4916756"/>
          </a:xfrm>
          <a:prstGeom prst="rect">
            <a:avLst/>
          </a:prstGeom>
        </p:spPr>
      </p:pic>
      <p:sp>
        <p:nvSpPr>
          <p:cNvPr id="10" name="Google Shape;115;p4">
            <a:extLst>
              <a:ext uri="{FF2B5EF4-FFF2-40B4-BE49-F238E27FC236}">
                <a16:creationId xmlns:a16="http://schemas.microsoft.com/office/drawing/2014/main" id="{162C3CAA-6CE1-DC9D-77D7-AD9C21368BD8}"/>
              </a:ext>
            </a:extLst>
          </p:cNvPr>
          <p:cNvSpPr/>
          <p:nvPr/>
        </p:nvSpPr>
        <p:spPr>
          <a:xfrm flipV="1">
            <a:off x="4163962" y="2469770"/>
            <a:ext cx="1081697" cy="31835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23FCAB28-6983-F711-73F4-2C8CCBF6ED0D}"/>
              </a:ext>
            </a:extLst>
          </p:cNvPr>
          <p:cNvCxnSpPr>
            <a:cxnSpLocks/>
          </p:cNvCxnSpPr>
          <p:nvPr/>
        </p:nvCxnSpPr>
        <p:spPr>
          <a:xfrm flipH="1">
            <a:off x="668594" y="4031226"/>
            <a:ext cx="7384025" cy="202104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78775402-833C-D5C5-8D18-2F1AD28D2E9B}"/>
              </a:ext>
            </a:extLst>
          </p:cNvPr>
          <p:cNvCxnSpPr>
            <a:cxnSpLocks/>
          </p:cNvCxnSpPr>
          <p:nvPr/>
        </p:nvCxnSpPr>
        <p:spPr>
          <a:xfrm flipH="1">
            <a:off x="1607926" y="5889523"/>
            <a:ext cx="6444693" cy="552714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3492935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2A1096A2-0B27-A0E4-7BA1-D47E42D33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E2A626F5-9986-0F4D-9A70-E200E2AD0BC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2140" y="1228974"/>
            <a:ext cx="1136975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ORDINI 1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2E7B9FC8-66DB-2A81-F849-2DCEDF0C052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3C6405D2-6505-E69E-13B9-5EED460AFAD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FCD36B7F-E0E2-1032-9B5C-AD68D18943B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73D5DE-6718-777C-A933-E633431BB951}"/>
              </a:ext>
            </a:extLst>
          </p:cNvPr>
          <p:cNvSpPr txBox="1"/>
          <p:nvPr/>
        </p:nvSpPr>
        <p:spPr>
          <a:xfrm>
            <a:off x="8308258" y="2632893"/>
            <a:ext cx="36662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programmazione può essere eliminata anche 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interamente, si preme  il tasto CANCELLA PROGRAMMAZIONE </a:t>
            </a:r>
            <a:b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 poi OK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2B1D3CF-7BF0-6735-BFE9-0F28493702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647" y="1993576"/>
            <a:ext cx="7529212" cy="4610500"/>
          </a:xfrm>
          <a:prstGeom prst="rect">
            <a:avLst/>
          </a:prstGeom>
        </p:spPr>
      </p:pic>
      <p:sp>
        <p:nvSpPr>
          <p:cNvPr id="10" name="Google Shape;115;p4">
            <a:extLst>
              <a:ext uri="{FF2B5EF4-FFF2-40B4-BE49-F238E27FC236}">
                <a16:creationId xmlns:a16="http://schemas.microsoft.com/office/drawing/2014/main" id="{FC2B3C60-B6A2-1C48-0EF3-73A3EDBD631D}"/>
              </a:ext>
            </a:extLst>
          </p:cNvPr>
          <p:cNvSpPr/>
          <p:nvPr/>
        </p:nvSpPr>
        <p:spPr>
          <a:xfrm flipV="1">
            <a:off x="6564691" y="2887442"/>
            <a:ext cx="1222811" cy="339892"/>
          </a:xfrm>
          <a:prstGeom prst="ellipse">
            <a:avLst/>
          </a:prstGeom>
          <a:noFill/>
          <a:ln w="158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7836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490</Words>
  <Application>Microsoft Office PowerPoint</Application>
  <PresentationFormat>Widescreen</PresentationFormat>
  <Paragraphs>63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Architects Daughter</vt:lpstr>
      <vt:lpstr>Times New Roman</vt:lpstr>
      <vt:lpstr>Calibri</vt:lpstr>
      <vt:lpstr>Arial</vt:lpstr>
      <vt:lpstr>Tema di Office</vt:lpstr>
      <vt:lpstr>Programma Simulimpresa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Sarti Giuseppe</dc:creator>
  <cp:lastModifiedBy>Licenza 01</cp:lastModifiedBy>
  <cp:revision>34</cp:revision>
  <dcterms:created xsi:type="dcterms:W3CDTF">2023-10-27T09:16:27Z</dcterms:created>
  <dcterms:modified xsi:type="dcterms:W3CDTF">2025-09-08T07:48:19Z</dcterms:modified>
</cp:coreProperties>
</file>