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71" r:id="rId5"/>
    <p:sldId id="272" r:id="rId6"/>
    <p:sldId id="279" r:id="rId7"/>
    <p:sldId id="262" r:id="rId8"/>
    <p:sldId id="259" r:id="rId9"/>
    <p:sldId id="273" r:id="rId10"/>
    <p:sldId id="275" r:id="rId11"/>
    <p:sldId id="274" r:id="rId12"/>
    <p:sldId id="278" r:id="rId13"/>
    <p:sldId id="276" r:id="rId14"/>
    <p:sldId id="261" r:id="rId15"/>
    <p:sldId id="281" r:id="rId16"/>
    <p:sldId id="282" r:id="rId17"/>
    <p:sldId id="284" r:id="rId18"/>
    <p:sldId id="285" r:id="rId19"/>
    <p:sldId id="263" r:id="rId20"/>
  </p:sldIdLst>
  <p:sldSz cx="12192000" cy="6858000"/>
  <p:notesSz cx="6858000" cy="9144000"/>
  <p:embeddedFontLst>
    <p:embeddedFont>
      <p:font typeface="Architects Daughter" panose="020B0604020202020204" charset="0"/>
      <p:regular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" roundtripDataSignature="AMtx7mgpgefrYggtk+K6yaHPuYKEGjAc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fd94f784b1_4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g2fd94f784b1_4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97576E49-1BC8-2B2F-2B3A-D862456FA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13172156-9E0E-B4DB-9F8A-D234595C2FE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A51195C6-5B71-9B07-5B06-4CA89D54448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CF46D337-CA02-A993-FA71-03FCF8BD79D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1016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0F9BC91A-97F0-04EC-A472-356094FB6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EE29D208-7448-4FC3-816A-8392D020C35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A2A4C1B1-D916-99DC-7C24-03A9C81DE2E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80C69BA6-E3B1-86DB-9B8E-A9BAEDA63A1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87613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18FA5E58-42A3-EE5A-9D72-472E3FC4A1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CB4C8E1C-9ACF-89B7-E3E6-97C3A1C378F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5B11F82F-B889-5685-7935-390FBD54642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F046ACC1-9D4A-A17C-6DF3-68C57046365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9531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D8C9B521-183E-F553-48C5-0D5367FA9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88D80F76-5D99-C913-9077-E0279E223EE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13A408A3-885C-C428-CD82-23E1102515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AD7C969E-E54D-65EC-D5EC-11E4C4938FB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43039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" name="Google Shape;143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780586B2-1FD8-8814-6F9B-634890344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5:notes">
            <a:extLst>
              <a:ext uri="{FF2B5EF4-FFF2-40B4-BE49-F238E27FC236}">
                <a16:creationId xmlns:a16="http://schemas.microsoft.com/office/drawing/2014/main" id="{E5C381F2-1217-2403-0660-5D7BF3DF75F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25:notes">
            <a:extLst>
              <a:ext uri="{FF2B5EF4-FFF2-40B4-BE49-F238E27FC236}">
                <a16:creationId xmlns:a16="http://schemas.microsoft.com/office/drawing/2014/main" id="{577D375E-1B2F-5014-171F-F43A97B611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" name="Google Shape;143;p25:notes">
            <a:extLst>
              <a:ext uri="{FF2B5EF4-FFF2-40B4-BE49-F238E27FC236}">
                <a16:creationId xmlns:a16="http://schemas.microsoft.com/office/drawing/2014/main" id="{99E7D4E5-EBA2-E669-FB64-A47D4210D9E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35500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6478C6FB-5327-AA60-4E0A-DBD245525C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5:notes">
            <a:extLst>
              <a:ext uri="{FF2B5EF4-FFF2-40B4-BE49-F238E27FC236}">
                <a16:creationId xmlns:a16="http://schemas.microsoft.com/office/drawing/2014/main" id="{77CAB63D-B4BE-24D2-E0E4-6742F8EA6C2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25:notes">
            <a:extLst>
              <a:ext uri="{FF2B5EF4-FFF2-40B4-BE49-F238E27FC236}">
                <a16:creationId xmlns:a16="http://schemas.microsoft.com/office/drawing/2014/main" id="{10334057-E5C9-A3AD-9CF4-488F472E4CC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" name="Google Shape;143;p25:notes">
            <a:extLst>
              <a:ext uri="{FF2B5EF4-FFF2-40B4-BE49-F238E27FC236}">
                <a16:creationId xmlns:a16="http://schemas.microsoft.com/office/drawing/2014/main" id="{2CD7223B-A44A-C7BC-21B5-1190C2657F9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204906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7E1FE75E-96A5-60FD-CA63-9C1F5E7B9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5:notes">
            <a:extLst>
              <a:ext uri="{FF2B5EF4-FFF2-40B4-BE49-F238E27FC236}">
                <a16:creationId xmlns:a16="http://schemas.microsoft.com/office/drawing/2014/main" id="{5CF9555F-791C-F46C-7E3A-228C64948C6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25:notes">
            <a:extLst>
              <a:ext uri="{FF2B5EF4-FFF2-40B4-BE49-F238E27FC236}">
                <a16:creationId xmlns:a16="http://schemas.microsoft.com/office/drawing/2014/main" id="{128E32EB-B081-1235-7BF2-5C2E87850B5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" name="Google Shape;143;p25:notes">
            <a:extLst>
              <a:ext uri="{FF2B5EF4-FFF2-40B4-BE49-F238E27FC236}">
                <a16:creationId xmlns:a16="http://schemas.microsoft.com/office/drawing/2014/main" id="{1FFA191E-45FA-B66E-4A7A-AA22B8D8C34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52887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12394D44-33EA-E421-30FB-B9D3F4D4F3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5:notes">
            <a:extLst>
              <a:ext uri="{FF2B5EF4-FFF2-40B4-BE49-F238E27FC236}">
                <a16:creationId xmlns:a16="http://schemas.microsoft.com/office/drawing/2014/main" id="{13E4A682-90AE-DCE8-CF8D-23CC2EC0F59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25:notes">
            <a:extLst>
              <a:ext uri="{FF2B5EF4-FFF2-40B4-BE49-F238E27FC236}">
                <a16:creationId xmlns:a16="http://schemas.microsoft.com/office/drawing/2014/main" id="{99C11C65-B829-DFDD-0915-C64894A159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" name="Google Shape;143;p25:notes">
            <a:extLst>
              <a:ext uri="{FF2B5EF4-FFF2-40B4-BE49-F238E27FC236}">
                <a16:creationId xmlns:a16="http://schemas.microsoft.com/office/drawing/2014/main" id="{4B0DD9B8-8A24-7B4D-B384-C4C45E62F6D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7822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7" name="Google Shape;9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 dirty="0"/>
              <a:t>Allineato e ingrandito immagini</a:t>
            </a:r>
            <a:endParaRPr dirty="0"/>
          </a:p>
        </p:txBody>
      </p:sp>
      <p:sp>
        <p:nvSpPr>
          <p:cNvPr id="107" name="Google Shape;10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>
          <a:extLst>
            <a:ext uri="{FF2B5EF4-FFF2-40B4-BE49-F238E27FC236}">
              <a16:creationId xmlns:a16="http://schemas.microsoft.com/office/drawing/2014/main" id="{E41F3B10-E373-8B2A-4465-D3A31CD33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>
            <a:extLst>
              <a:ext uri="{FF2B5EF4-FFF2-40B4-BE49-F238E27FC236}">
                <a16:creationId xmlns:a16="http://schemas.microsoft.com/office/drawing/2014/main" id="{A24C4953-CC7F-BBFE-E8E1-97B81BA9334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B5D0A9A9-1043-DFEF-740D-6338F12A812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dirty="0"/>
              <a:t>Allineato e ingrandito immagini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BF30B926-2362-B1BF-6807-34F4158A54D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9659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>
          <a:extLst>
            <a:ext uri="{FF2B5EF4-FFF2-40B4-BE49-F238E27FC236}">
              <a16:creationId xmlns:a16="http://schemas.microsoft.com/office/drawing/2014/main" id="{8AD1FFDB-9EC5-409F-F8E4-4C63D1FBD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>
            <a:extLst>
              <a:ext uri="{FF2B5EF4-FFF2-40B4-BE49-F238E27FC236}">
                <a16:creationId xmlns:a16="http://schemas.microsoft.com/office/drawing/2014/main" id="{EF6F4F31-AA30-8FCA-852A-478D2125031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95B87AF2-AE99-BE04-586B-1590E6DDE88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7CD12C62-024E-F33D-D7CF-01BB2FACA20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8220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>
          <a:extLst>
            <a:ext uri="{FF2B5EF4-FFF2-40B4-BE49-F238E27FC236}">
              <a16:creationId xmlns:a16="http://schemas.microsoft.com/office/drawing/2014/main" id="{257E5795-8786-DBA8-388B-F73EEE0B5A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>
            <a:extLst>
              <a:ext uri="{FF2B5EF4-FFF2-40B4-BE49-F238E27FC236}">
                <a16:creationId xmlns:a16="http://schemas.microsoft.com/office/drawing/2014/main" id="{5720C309-8EB9-61B0-2D67-E554E205BA1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4:notes">
            <a:extLst>
              <a:ext uri="{FF2B5EF4-FFF2-40B4-BE49-F238E27FC236}">
                <a16:creationId xmlns:a16="http://schemas.microsoft.com/office/drawing/2014/main" id="{BE00E904-6C8D-F693-B0AF-ED0449E1316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dirty="0"/>
              <a:t>Allineato e ingrandito immagini</a:t>
            </a:r>
          </a:p>
        </p:txBody>
      </p:sp>
      <p:sp>
        <p:nvSpPr>
          <p:cNvPr id="107" name="Google Shape;107;p4:notes">
            <a:extLst>
              <a:ext uri="{FF2B5EF4-FFF2-40B4-BE49-F238E27FC236}">
                <a16:creationId xmlns:a16="http://schemas.microsoft.com/office/drawing/2014/main" id="{09B99CA9-28FF-A3E9-3976-FBC1454B991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5443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dirty="0"/>
              <a:t>Allineato e ingrandito immagini</a:t>
            </a:r>
          </a:p>
        </p:txBody>
      </p:sp>
      <p:sp>
        <p:nvSpPr>
          <p:cNvPr id="153" name="Google Shape;153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dirty="0"/>
              <a:t>Allineato e ingrandito immagini</a:t>
            </a:r>
          </a:p>
        </p:txBody>
      </p:sp>
      <p:sp>
        <p:nvSpPr>
          <p:cNvPr id="122" name="Google Shape;12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>
          <a:extLst>
            <a:ext uri="{FF2B5EF4-FFF2-40B4-BE49-F238E27FC236}">
              <a16:creationId xmlns:a16="http://schemas.microsoft.com/office/drawing/2014/main" id="{BCFDE91C-6557-D34A-FCC4-B9EC8BEFB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>
            <a:extLst>
              <a:ext uri="{FF2B5EF4-FFF2-40B4-BE49-F238E27FC236}">
                <a16:creationId xmlns:a16="http://schemas.microsoft.com/office/drawing/2014/main" id="{FF94D92F-812B-186E-6A86-444FEE844A7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>
            <a:extLst>
              <a:ext uri="{FF2B5EF4-FFF2-40B4-BE49-F238E27FC236}">
                <a16:creationId xmlns:a16="http://schemas.microsoft.com/office/drawing/2014/main" id="{BE9BE266-55AB-6AE1-7160-B4FA270448D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dirty="0"/>
              <a:t>Allineato e ingrandito immagini e testo</a:t>
            </a:r>
          </a:p>
        </p:txBody>
      </p:sp>
      <p:sp>
        <p:nvSpPr>
          <p:cNvPr id="122" name="Google Shape;122;p5:notes">
            <a:extLst>
              <a:ext uri="{FF2B5EF4-FFF2-40B4-BE49-F238E27FC236}">
                <a16:creationId xmlns:a16="http://schemas.microsoft.com/office/drawing/2014/main" id="{E9D235DD-DC6F-B262-F5B0-2B0B362110B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2176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fd94f784b1_4_86"/>
          <p:cNvSpPr txBox="1">
            <a:spLocks noGrp="1"/>
          </p:cNvSpPr>
          <p:nvPr>
            <p:ph type="ctrTitle"/>
          </p:nvPr>
        </p:nvSpPr>
        <p:spPr>
          <a:xfrm>
            <a:off x="419978" y="1169571"/>
            <a:ext cx="10893300" cy="12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5400"/>
              <a:buFont typeface="Calibri"/>
              <a:buNone/>
            </a:pPr>
            <a:r>
              <a:rPr lang="it-IT" sz="5400" b="1">
                <a:solidFill>
                  <a:srgbClr val="0070C0"/>
                </a:solidFill>
              </a:rPr>
              <a:t>Programma Simulimpresa</a:t>
            </a:r>
            <a:endParaRPr sz="5400" b="1">
              <a:solidFill>
                <a:srgbClr val="0070C0"/>
              </a:solidFill>
            </a:endParaRPr>
          </a:p>
        </p:txBody>
      </p:sp>
      <p:sp>
        <p:nvSpPr>
          <p:cNvPr id="89" name="Google Shape;89;g2fd94f784b1_4_86"/>
          <p:cNvSpPr txBox="1">
            <a:spLocks noGrp="1"/>
          </p:cNvSpPr>
          <p:nvPr>
            <p:ph type="subTitle" idx="1"/>
          </p:nvPr>
        </p:nvSpPr>
        <p:spPr>
          <a:xfrm>
            <a:off x="467600" y="2675449"/>
            <a:ext cx="10893300" cy="25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None/>
            </a:pPr>
            <a:r>
              <a:rPr lang="it-IT" sz="3200" dirty="0">
                <a:solidFill>
                  <a:srgbClr val="002060"/>
                </a:solidFill>
              </a:rPr>
              <a:t>Guida</a:t>
            </a:r>
            <a:endParaRPr sz="3200" dirty="0">
              <a:solidFill>
                <a:srgbClr val="FF0000"/>
              </a:solidFill>
            </a:endParaRPr>
          </a:p>
          <a:p>
            <a:pPr marL="1073150" lvl="0" indent="-10731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2060"/>
              </a:buClr>
              <a:buSzPts val="6000"/>
              <a:buNone/>
            </a:pPr>
            <a:r>
              <a:rPr lang="it-IT" sz="5800" dirty="0">
                <a:solidFill>
                  <a:srgbClr val="002060"/>
                </a:solidFill>
              </a:rPr>
              <a:t>CREAZIONE IMPRESA SIMULATA</a:t>
            </a:r>
            <a:endParaRPr dirty="0"/>
          </a:p>
          <a:p>
            <a:pPr marL="1073150" lvl="0" indent="-107315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002060"/>
              </a:buClr>
              <a:buSzPts val="6000"/>
              <a:buNone/>
            </a:pPr>
            <a:r>
              <a:rPr lang="it-IT" sz="5800" dirty="0">
                <a:solidFill>
                  <a:srgbClr val="002060"/>
                </a:solidFill>
              </a:rPr>
              <a:t>Compilazione calendario</a:t>
            </a:r>
            <a:endParaRPr sz="2200" dirty="0"/>
          </a:p>
        </p:txBody>
      </p:sp>
      <p:sp>
        <p:nvSpPr>
          <p:cNvPr id="90" name="Google Shape;90;g2fd94f784b1_4_86"/>
          <p:cNvSpPr txBox="1"/>
          <p:nvPr/>
        </p:nvSpPr>
        <p:spPr>
          <a:xfrm>
            <a:off x="563517" y="5888239"/>
            <a:ext cx="11174700" cy="7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Centrale Nazionale di Simulazione - Programma </a:t>
            </a:r>
            <a:r>
              <a:rPr lang="it-IT" sz="2400" b="0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Simulimpresa</a:t>
            </a: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© 2025</a:t>
            </a:r>
            <a:b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Centro Studi Opera Don Calabria - Ferrara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g2fd94f784b1_4_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g2fd94f784b1_4_86" descr="http://www.simulimpresa.com/go/templates/officeprime-tg/images/logo.png"/>
          <p:cNvPicPr preferRelativeResize="0"/>
          <p:nvPr/>
        </p:nvPicPr>
        <p:blipFill rotWithShape="1">
          <a:blip r:embed="rId4">
            <a:alphaModFix/>
          </a:blip>
          <a:srcRect l="3" r="60760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g2fd94f784b1_4_8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DA9FBD65-BC51-380A-704B-6C7DF9AB6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2B2B2DC3-AE19-81DC-34DD-FA11D954886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82772" y="1250240"/>
            <a:ext cx="11359125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CREAZIONE CALENDARIO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098CD017-076D-A061-F113-7CDCCF2BD24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1F2A6AE1-B5EE-A0EA-06C0-6DD07C569E4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1FF5353E-FF61-C56B-0762-492C98B34D5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5027F26-E614-79AA-4938-20623E48E281}"/>
              </a:ext>
            </a:extLst>
          </p:cNvPr>
          <p:cNvSpPr txBox="1"/>
          <p:nvPr/>
        </p:nvSpPr>
        <p:spPr>
          <a:xfrm>
            <a:off x="8613058" y="2425122"/>
            <a:ext cx="231058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ts val="2000"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 questo punto:</a:t>
            </a:r>
          </a:p>
          <a:p>
            <a:pPr marL="176213" lvl="0" indent="-176213">
              <a:buClr>
                <a:schemeClr val="accent1"/>
              </a:buClr>
              <a:buSzPts val="2000"/>
              <a:buFontTx/>
              <a:buChar char="-"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 spuntano i giorni, </a:t>
            </a:r>
          </a:p>
          <a:p>
            <a:pPr marL="176213" lvl="0" indent="-176213">
              <a:buClr>
                <a:schemeClr val="accent1"/>
              </a:buClr>
              <a:buSzPts val="2000"/>
              <a:buFontTx/>
              <a:buChar char="-"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 inseriscono gli orari, </a:t>
            </a:r>
          </a:p>
          <a:p>
            <a:pPr marL="176213" lvl="0" indent="-176213">
              <a:buClr>
                <a:schemeClr val="accent1"/>
              </a:buClr>
              <a:buSzPts val="2000"/>
              <a:buFontTx/>
              <a:buChar char="-"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 si preme AVANTI</a:t>
            </a:r>
            <a:endParaRPr lang="it-IT" sz="2000" dirty="0">
              <a:solidFill>
                <a:srgbClr val="FF0000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C6F04A2-A0AF-71DA-800C-6A218A05C0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223" y="1939308"/>
            <a:ext cx="7067906" cy="4815397"/>
          </a:xfrm>
          <a:prstGeom prst="rect">
            <a:avLst/>
          </a:prstGeom>
        </p:spPr>
      </p:pic>
      <p:cxnSp>
        <p:nvCxnSpPr>
          <p:cNvPr id="12" name="Google Shape;105;g2fd94f784b1_4_0">
            <a:extLst>
              <a:ext uri="{FF2B5EF4-FFF2-40B4-BE49-F238E27FC236}">
                <a16:creationId xmlns:a16="http://schemas.microsoft.com/office/drawing/2014/main" id="{31290723-02C9-0FEE-86FD-5B9623219871}"/>
              </a:ext>
            </a:extLst>
          </p:cNvPr>
          <p:cNvCxnSpPr>
            <a:cxnSpLocks/>
          </p:cNvCxnSpPr>
          <p:nvPr/>
        </p:nvCxnSpPr>
        <p:spPr>
          <a:xfrm flipH="1">
            <a:off x="3763926" y="3606914"/>
            <a:ext cx="4849132" cy="911923"/>
          </a:xfrm>
          <a:prstGeom prst="straightConnector1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cxnSp>
        <p:nvCxnSpPr>
          <p:cNvPr id="5" name="Google Shape;105;g2fd94f784b1_4_0">
            <a:extLst>
              <a:ext uri="{FF2B5EF4-FFF2-40B4-BE49-F238E27FC236}">
                <a16:creationId xmlns:a16="http://schemas.microsoft.com/office/drawing/2014/main" id="{B667644B-F381-1B64-9B67-10C4C55CBB2B}"/>
              </a:ext>
            </a:extLst>
          </p:cNvPr>
          <p:cNvCxnSpPr>
            <a:cxnSpLocks/>
          </p:cNvCxnSpPr>
          <p:nvPr/>
        </p:nvCxnSpPr>
        <p:spPr>
          <a:xfrm flipH="1">
            <a:off x="2996381" y="4195011"/>
            <a:ext cx="5616677" cy="2268394"/>
          </a:xfrm>
          <a:prstGeom prst="straightConnector1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cxnSp>
        <p:nvCxnSpPr>
          <p:cNvPr id="6" name="Google Shape;105;g2fd94f784b1_4_0">
            <a:extLst>
              <a:ext uri="{FF2B5EF4-FFF2-40B4-BE49-F238E27FC236}">
                <a16:creationId xmlns:a16="http://schemas.microsoft.com/office/drawing/2014/main" id="{CA35ACC7-BB52-5312-755C-6972F2065E75}"/>
              </a:ext>
            </a:extLst>
          </p:cNvPr>
          <p:cNvCxnSpPr>
            <a:cxnSpLocks/>
          </p:cNvCxnSpPr>
          <p:nvPr/>
        </p:nvCxnSpPr>
        <p:spPr>
          <a:xfrm flipH="1">
            <a:off x="1350335" y="2967789"/>
            <a:ext cx="7262723" cy="347825"/>
          </a:xfrm>
          <a:prstGeom prst="straightConnector1">
            <a:avLst/>
          </a:prstGeom>
          <a:noFill/>
          <a:ln w="12700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1523322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D0BD556F-BE78-E442-E61E-DC9D99036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59FE5099-2580-E34F-4568-EC619F2DEA1B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67599" y="1228974"/>
            <a:ext cx="11274298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CREAZIONE CALENDARIO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D1E6E55E-3449-0A72-9977-CA5A84882D0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5DA25051-9072-3652-7BCE-A25B1FF8947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B6FE9463-DAD3-DF3D-040B-C3FB9E98490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591CA495-AB6F-0DB6-D321-815DC6AC3846}"/>
              </a:ext>
            </a:extLst>
          </p:cNvPr>
          <p:cNvSpPr txBox="1"/>
          <p:nvPr/>
        </p:nvSpPr>
        <p:spPr>
          <a:xfrm>
            <a:off x="8495071" y="4834026"/>
            <a:ext cx="21827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ts val="2000"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 preme  OK</a:t>
            </a:r>
            <a:endParaRPr lang="it-IT" sz="2400" dirty="0">
              <a:solidFill>
                <a:srgbClr val="0070C0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8A00544-4E92-B355-22BD-D16003F117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678" y="1939309"/>
            <a:ext cx="7011943" cy="485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36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0B95FEE8-1CE3-3A7D-A19C-DD25A36F3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ED07BA10-7331-7155-6C84-D2181BCCD34B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72140" y="1175809"/>
            <a:ext cx="11369757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CREAZIONE CALENDARIO  </a:t>
            </a:r>
            <a:r>
              <a:rPr lang="it-IT" sz="1800" dirty="0">
                <a:solidFill>
                  <a:srgbClr val="0070C0"/>
                </a:solidFill>
              </a:rPr>
              <a:t>DATE DEL PERIODO</a:t>
            </a:r>
            <a:endParaRPr lang="it-IT" sz="18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48DE84E3-B404-BB6E-A29F-19656A53F2E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739A0D71-818C-408C-19A8-3745F55653A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9A6F9280-8FFC-1B5B-3AE4-94D2290D997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B21AFB9-572C-958F-9D5B-4649BD6EDAA6}"/>
              </a:ext>
            </a:extLst>
          </p:cNvPr>
          <p:cNvSpPr txBox="1"/>
          <p:nvPr/>
        </p:nvSpPr>
        <p:spPr>
          <a:xfrm>
            <a:off x="8744872" y="2694039"/>
            <a:ext cx="328055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ts val="2000"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Vengono elencato le date dell’intervallo e se è tutto corretto si preme </a:t>
            </a:r>
            <a:r>
              <a:rPr lang="it-IT" sz="2400" i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CONFERMACALENDARIO </a:t>
            </a: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2ABBB61-215D-DA69-C1A8-8731D82417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146" y="1700981"/>
            <a:ext cx="7087218" cy="5157019"/>
          </a:xfrm>
          <a:prstGeom prst="rect">
            <a:avLst/>
          </a:prstGeom>
        </p:spPr>
      </p:pic>
      <p:cxnSp>
        <p:nvCxnSpPr>
          <p:cNvPr id="12" name="Google Shape;105;g2fd94f784b1_4_0">
            <a:extLst>
              <a:ext uri="{FF2B5EF4-FFF2-40B4-BE49-F238E27FC236}">
                <a16:creationId xmlns:a16="http://schemas.microsoft.com/office/drawing/2014/main" id="{F0468E4C-812B-A421-1EBA-0E4414973D3E}"/>
              </a:ext>
            </a:extLst>
          </p:cNvPr>
          <p:cNvCxnSpPr>
            <a:cxnSpLocks/>
          </p:cNvCxnSpPr>
          <p:nvPr/>
        </p:nvCxnSpPr>
        <p:spPr>
          <a:xfrm flipH="1" flipV="1">
            <a:off x="7389628" y="2573079"/>
            <a:ext cx="1355244" cy="1379489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50789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2657855E-F75B-9A71-18F4-334F1925F8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A86C1417-CE6E-47A1-A25A-35E80F556A7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32754" y="1228974"/>
            <a:ext cx="11409143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CREAZIONE CALENDARIO </a:t>
            </a:r>
            <a:r>
              <a:rPr lang="it-IT" sz="1800" dirty="0">
                <a:solidFill>
                  <a:srgbClr val="0070C0"/>
                </a:solidFill>
              </a:rPr>
              <a:t>DATE DA ELIMINARE</a:t>
            </a:r>
            <a:endParaRPr lang="it-IT" sz="18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797E6A88-7088-4BAF-D75D-B075E8FA1F5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6F13C094-4AE8-6943-17AD-02F75F2C6C6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CAEA17E9-E08B-658C-C096-1C71832FAB57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ADB6C108-4EA0-BCA7-1DC6-7ECDC3489363}"/>
              </a:ext>
            </a:extLst>
          </p:cNvPr>
          <p:cNvSpPr txBox="1"/>
          <p:nvPr/>
        </p:nvSpPr>
        <p:spPr>
          <a:xfrm>
            <a:off x="8123274" y="2747335"/>
            <a:ext cx="376392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ts val="2000"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 c’è la necessità di apportare delle modifiche, come ad esempio l’eliminazione di una data, si spuntano i giorni da eliminare e si preme  ELIMINA DATA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6D58F56-2EAD-9945-7384-4235417F78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103" y="1828800"/>
            <a:ext cx="6906776" cy="5029200"/>
          </a:xfrm>
          <a:prstGeom prst="rect">
            <a:avLst/>
          </a:prstGeom>
        </p:spPr>
      </p:pic>
      <p:cxnSp>
        <p:nvCxnSpPr>
          <p:cNvPr id="12" name="Google Shape;105;g2fd94f784b1_4_0">
            <a:extLst>
              <a:ext uri="{FF2B5EF4-FFF2-40B4-BE49-F238E27FC236}">
                <a16:creationId xmlns:a16="http://schemas.microsoft.com/office/drawing/2014/main" id="{6E43B341-D77D-82FA-ED54-C22DC054B149}"/>
              </a:ext>
            </a:extLst>
          </p:cNvPr>
          <p:cNvCxnSpPr>
            <a:cxnSpLocks/>
          </p:cNvCxnSpPr>
          <p:nvPr/>
        </p:nvCxnSpPr>
        <p:spPr>
          <a:xfrm flipH="1" flipV="1">
            <a:off x="4444181" y="2991408"/>
            <a:ext cx="3679093" cy="2207914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2733842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5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0D21E0CE-C776-E70E-ED9E-F91D85AF45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765" y="1760066"/>
            <a:ext cx="6892414" cy="497034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DC5E478-E56D-2A1F-F32E-C43483D6BF28}"/>
              </a:ext>
            </a:extLst>
          </p:cNvPr>
          <p:cNvSpPr txBox="1"/>
          <p:nvPr/>
        </p:nvSpPr>
        <p:spPr>
          <a:xfrm>
            <a:off x="404274" y="1128786"/>
            <a:ext cx="98900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CREAZIONE CALENDARIO </a:t>
            </a:r>
            <a:r>
              <a:rPr lang="it-IT" sz="1600" dirty="0">
                <a:solidFill>
                  <a:srgbClr val="0070C0"/>
                </a:solidFill>
              </a:rPr>
              <a:t>DATE DA AGGIUNGERE</a:t>
            </a:r>
            <a:endParaRPr lang="it-IT" sz="16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9DBBC8B-CC25-410C-B995-204F25088E07}"/>
              </a:ext>
            </a:extLst>
          </p:cNvPr>
          <p:cNvSpPr txBox="1"/>
          <p:nvPr/>
        </p:nvSpPr>
        <p:spPr>
          <a:xfrm>
            <a:off x="7676708" y="2654710"/>
            <a:ext cx="406519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 invece si desidera inserire una data aggiuntiva si preme  AGGIUNGI DATA e sotto al calendario provvisorio compaiono gli spazzi DATA e ORARI, si compila e si CONFERMA.</a:t>
            </a:r>
          </a:p>
        </p:txBody>
      </p:sp>
      <p:cxnSp>
        <p:nvCxnSpPr>
          <p:cNvPr id="10" name="Google Shape;105;g2fd94f784b1_4_0">
            <a:extLst>
              <a:ext uri="{FF2B5EF4-FFF2-40B4-BE49-F238E27FC236}">
                <a16:creationId xmlns:a16="http://schemas.microsoft.com/office/drawing/2014/main" id="{EBD4BCFF-9C1A-18AF-140F-D9C7E2953BF1}"/>
              </a:ext>
            </a:extLst>
          </p:cNvPr>
          <p:cNvCxnSpPr>
            <a:cxnSpLocks/>
          </p:cNvCxnSpPr>
          <p:nvPr/>
        </p:nvCxnSpPr>
        <p:spPr>
          <a:xfrm flipH="1" flipV="1">
            <a:off x="3072809" y="2654710"/>
            <a:ext cx="4603899" cy="939095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2" name="Google Shape;118;p1">
            <a:extLst>
              <a:ext uri="{FF2B5EF4-FFF2-40B4-BE49-F238E27FC236}">
                <a16:creationId xmlns:a16="http://schemas.microsoft.com/office/drawing/2014/main" id="{EFF95146-B30C-2A9A-EAB2-92F263E02658}"/>
              </a:ext>
            </a:extLst>
          </p:cNvPr>
          <p:cNvSpPr/>
          <p:nvPr/>
        </p:nvSpPr>
        <p:spPr>
          <a:xfrm>
            <a:off x="404274" y="6462545"/>
            <a:ext cx="1406012" cy="310391"/>
          </a:xfrm>
          <a:prstGeom prst="ellipse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3DBE6243-CA41-8C72-7176-9F96D5090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5" descr="http://www.simulimpresa.com/go/templates/officeprime-tg/images/logo.png">
            <a:extLst>
              <a:ext uri="{FF2B5EF4-FFF2-40B4-BE49-F238E27FC236}">
                <a16:creationId xmlns:a16="http://schemas.microsoft.com/office/drawing/2014/main" id="{31F28498-FA26-BA1C-6AA5-C0CFC56B702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5">
            <a:extLst>
              <a:ext uri="{FF2B5EF4-FFF2-40B4-BE49-F238E27FC236}">
                <a16:creationId xmlns:a16="http://schemas.microsoft.com/office/drawing/2014/main" id="{7ED7728F-1BBD-825B-284E-FDBA67F11B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5">
            <a:extLst>
              <a:ext uri="{FF2B5EF4-FFF2-40B4-BE49-F238E27FC236}">
                <a16:creationId xmlns:a16="http://schemas.microsoft.com/office/drawing/2014/main" id="{5A4224A5-5308-9029-6FC1-419F31390C5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2F603CB-0124-58B1-0D1D-AA3EEA6ECB46}"/>
              </a:ext>
            </a:extLst>
          </p:cNvPr>
          <p:cNvSpPr txBox="1"/>
          <p:nvPr/>
        </p:nvSpPr>
        <p:spPr>
          <a:xfrm>
            <a:off x="333271" y="1128786"/>
            <a:ext cx="100780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CREAZIONE CALENDARIO </a:t>
            </a:r>
            <a:r>
              <a:rPr lang="it-IT" sz="1800" dirty="0">
                <a:solidFill>
                  <a:srgbClr val="0070C0"/>
                </a:solidFill>
              </a:rPr>
              <a:t>MODIFICA DATE </a:t>
            </a:r>
            <a:endParaRPr lang="it-IT" sz="1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4EE0C69-A72F-D00F-EE82-6250EF2FE376}"/>
              </a:ext>
            </a:extLst>
          </p:cNvPr>
          <p:cNvSpPr txBox="1"/>
          <p:nvPr/>
        </p:nvSpPr>
        <p:spPr>
          <a:xfrm>
            <a:off x="7944463" y="2516979"/>
            <a:ext cx="338229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 si desidera modificare una data esistente (orario) si preme MODIFICA DATA e sotto al calendario provvisorio compaiono gli spazzi DATA e ORARI, si compila e si CONFERMA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9A4524E-11A1-307D-6E2A-86521E8A62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098" y="1775116"/>
            <a:ext cx="6882582" cy="5008455"/>
          </a:xfrm>
          <a:prstGeom prst="rect">
            <a:avLst/>
          </a:prstGeom>
        </p:spPr>
      </p:pic>
      <p:sp>
        <p:nvSpPr>
          <p:cNvPr id="2" name="Google Shape;118;p1">
            <a:extLst>
              <a:ext uri="{FF2B5EF4-FFF2-40B4-BE49-F238E27FC236}">
                <a16:creationId xmlns:a16="http://schemas.microsoft.com/office/drawing/2014/main" id="{D952A151-A76F-D293-A55B-7170A0B12EF3}"/>
              </a:ext>
            </a:extLst>
          </p:cNvPr>
          <p:cNvSpPr/>
          <p:nvPr/>
        </p:nvSpPr>
        <p:spPr>
          <a:xfrm>
            <a:off x="402097" y="6574578"/>
            <a:ext cx="1307691" cy="240890"/>
          </a:xfrm>
          <a:prstGeom prst="ellipse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" name="Google Shape;105;g2fd94f784b1_4_0">
            <a:extLst>
              <a:ext uri="{FF2B5EF4-FFF2-40B4-BE49-F238E27FC236}">
                <a16:creationId xmlns:a16="http://schemas.microsoft.com/office/drawing/2014/main" id="{949658A6-6E33-BA90-EC3D-E1F8260C67B9}"/>
              </a:ext>
            </a:extLst>
          </p:cNvPr>
          <p:cNvCxnSpPr>
            <a:cxnSpLocks/>
          </p:cNvCxnSpPr>
          <p:nvPr/>
        </p:nvCxnSpPr>
        <p:spPr>
          <a:xfrm flipH="1" flipV="1">
            <a:off x="5510357" y="2644877"/>
            <a:ext cx="2476638" cy="1150946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388895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6246E88F-E608-905E-E064-F2E539A04A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5" descr="http://www.simulimpresa.com/go/templates/officeprime-tg/images/logo.png">
            <a:extLst>
              <a:ext uri="{FF2B5EF4-FFF2-40B4-BE49-F238E27FC236}">
                <a16:creationId xmlns:a16="http://schemas.microsoft.com/office/drawing/2014/main" id="{E1482202-B136-71B9-9E54-7F540B95C43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5">
            <a:extLst>
              <a:ext uri="{FF2B5EF4-FFF2-40B4-BE49-F238E27FC236}">
                <a16:creationId xmlns:a16="http://schemas.microsoft.com/office/drawing/2014/main" id="{9993EBF0-C9D5-F378-ECF9-5CD3092CD67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5">
            <a:extLst>
              <a:ext uri="{FF2B5EF4-FFF2-40B4-BE49-F238E27FC236}">
                <a16:creationId xmlns:a16="http://schemas.microsoft.com/office/drawing/2014/main" id="{0EA4B65F-3F42-E48C-07CB-BD36786A176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87BC0A0-563D-08AC-4494-BA575AF66329}"/>
              </a:ext>
            </a:extLst>
          </p:cNvPr>
          <p:cNvSpPr txBox="1"/>
          <p:nvPr/>
        </p:nvSpPr>
        <p:spPr>
          <a:xfrm>
            <a:off x="375802" y="1107520"/>
            <a:ext cx="100780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CREAZIONE CALENDARIO </a:t>
            </a:r>
            <a:r>
              <a:rPr lang="it-IT" sz="1800" dirty="0">
                <a:solidFill>
                  <a:srgbClr val="0070C0"/>
                </a:solidFill>
              </a:rPr>
              <a:t>SALVA</a:t>
            </a:r>
            <a:endParaRPr lang="it-IT" sz="1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C1A3D02-A588-5C66-2670-BC404B9BDB96}"/>
              </a:ext>
            </a:extLst>
          </p:cNvPr>
          <p:cNvSpPr txBox="1"/>
          <p:nvPr/>
        </p:nvSpPr>
        <p:spPr>
          <a:xfrm>
            <a:off x="8811979" y="2255865"/>
            <a:ext cx="323470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Al termine Di tutte le modifiche si preme CONFERMA CALENDARIO </a:t>
            </a:r>
          </a:p>
          <a:p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 poi OK</a:t>
            </a:r>
          </a:p>
        </p:txBody>
      </p:sp>
      <p:cxnSp>
        <p:nvCxnSpPr>
          <p:cNvPr id="10" name="Google Shape;105;g2fd94f784b1_4_0">
            <a:extLst>
              <a:ext uri="{FF2B5EF4-FFF2-40B4-BE49-F238E27FC236}">
                <a16:creationId xmlns:a16="http://schemas.microsoft.com/office/drawing/2014/main" id="{6F68A5AC-9EB5-C61D-C32E-05EDF6D2007E}"/>
              </a:ext>
            </a:extLst>
          </p:cNvPr>
          <p:cNvCxnSpPr>
            <a:cxnSpLocks/>
          </p:cNvCxnSpPr>
          <p:nvPr/>
        </p:nvCxnSpPr>
        <p:spPr>
          <a:xfrm flipH="1" flipV="1">
            <a:off x="5467825" y="2644877"/>
            <a:ext cx="2388148" cy="422788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id="{8E858669-713B-3671-2227-563C2E0DD7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127" y="1774527"/>
            <a:ext cx="7635902" cy="4778154"/>
          </a:xfrm>
          <a:prstGeom prst="rect">
            <a:avLst/>
          </a:prstGeom>
        </p:spPr>
      </p:pic>
      <p:cxnSp>
        <p:nvCxnSpPr>
          <p:cNvPr id="7" name="Google Shape;105;g2fd94f784b1_4_0">
            <a:extLst>
              <a:ext uri="{FF2B5EF4-FFF2-40B4-BE49-F238E27FC236}">
                <a16:creationId xmlns:a16="http://schemas.microsoft.com/office/drawing/2014/main" id="{49C53066-3EAE-DF90-B37D-E09CC3C4FEE7}"/>
              </a:ext>
            </a:extLst>
          </p:cNvPr>
          <p:cNvCxnSpPr>
            <a:cxnSpLocks/>
          </p:cNvCxnSpPr>
          <p:nvPr/>
        </p:nvCxnSpPr>
        <p:spPr>
          <a:xfrm flipH="1" flipV="1">
            <a:off x="7855973" y="2644877"/>
            <a:ext cx="1049268" cy="814849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2" name="Google Shape;118;p1">
            <a:extLst>
              <a:ext uri="{FF2B5EF4-FFF2-40B4-BE49-F238E27FC236}">
                <a16:creationId xmlns:a16="http://schemas.microsoft.com/office/drawing/2014/main" id="{76B55DE1-A639-2BC9-D1ED-C1B02FF9FDC4}"/>
              </a:ext>
            </a:extLst>
          </p:cNvPr>
          <p:cNvSpPr/>
          <p:nvPr/>
        </p:nvSpPr>
        <p:spPr>
          <a:xfrm>
            <a:off x="3973382" y="5105345"/>
            <a:ext cx="825910" cy="521110"/>
          </a:xfrm>
          <a:prstGeom prst="ellipse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4451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6D238097-6048-89F1-9C39-046C0AF02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EA9A2C05-7D79-B37A-FE22-0DCA709A0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13" y="1800898"/>
            <a:ext cx="8129166" cy="4933084"/>
          </a:xfrm>
          <a:prstGeom prst="rect">
            <a:avLst/>
          </a:prstGeom>
        </p:spPr>
      </p:pic>
      <p:pic>
        <p:nvPicPr>
          <p:cNvPr id="145" name="Google Shape;145;p25" descr="http://www.simulimpresa.com/go/templates/officeprime-tg/images/logo.png">
            <a:extLst>
              <a:ext uri="{FF2B5EF4-FFF2-40B4-BE49-F238E27FC236}">
                <a16:creationId xmlns:a16="http://schemas.microsoft.com/office/drawing/2014/main" id="{AA6DFC84-6BBA-7790-9316-3216CD02187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5">
            <a:extLst>
              <a:ext uri="{FF2B5EF4-FFF2-40B4-BE49-F238E27FC236}">
                <a16:creationId xmlns:a16="http://schemas.microsoft.com/office/drawing/2014/main" id="{1BEE8895-9FD3-0B86-BC74-5C2080150CA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5">
            <a:extLst>
              <a:ext uri="{FF2B5EF4-FFF2-40B4-BE49-F238E27FC236}">
                <a16:creationId xmlns:a16="http://schemas.microsoft.com/office/drawing/2014/main" id="{FB632A56-703B-1928-28A2-F3A750050ECA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EC0FAB8A-A234-4521-5D72-B161A9EB2F1F}"/>
              </a:ext>
            </a:extLst>
          </p:cNvPr>
          <p:cNvSpPr txBox="1"/>
          <p:nvPr/>
        </p:nvSpPr>
        <p:spPr>
          <a:xfrm>
            <a:off x="350874" y="1128786"/>
            <a:ext cx="99434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CREAZIONE CALENDARIO </a:t>
            </a:r>
            <a:r>
              <a:rPr lang="it-IT" sz="1800" dirty="0">
                <a:solidFill>
                  <a:srgbClr val="0070C0"/>
                </a:solidFill>
              </a:rPr>
              <a:t>SALVATO</a:t>
            </a:r>
            <a:endParaRPr lang="it-IT" sz="1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D15AA89-5C89-A380-99CA-4A0BD780277E}"/>
              </a:ext>
            </a:extLst>
          </p:cNvPr>
          <p:cNvSpPr txBox="1"/>
          <p:nvPr/>
        </p:nvSpPr>
        <p:spPr>
          <a:xfrm>
            <a:off x="8653411" y="3067665"/>
            <a:ext cx="325505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Il calendario creato e confermato è comunque modificabile sia nelle date che negli orari in qualsiasi momento fino al giorno prima</a:t>
            </a:r>
          </a:p>
        </p:txBody>
      </p:sp>
    </p:spTree>
    <p:extLst>
      <p:ext uri="{BB962C8B-B14F-4D97-AF65-F5344CB8AC3E}">
        <p14:creationId xmlns:p14="http://schemas.microsoft.com/office/powerpoint/2010/main" val="3044578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>
          <a:extLst>
            <a:ext uri="{FF2B5EF4-FFF2-40B4-BE49-F238E27FC236}">
              <a16:creationId xmlns:a16="http://schemas.microsoft.com/office/drawing/2014/main" id="{23606F47-6832-5510-0939-9642C93E6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5" descr="http://www.simulimpresa.com/go/templates/officeprime-tg/images/logo.png">
            <a:extLst>
              <a:ext uri="{FF2B5EF4-FFF2-40B4-BE49-F238E27FC236}">
                <a16:creationId xmlns:a16="http://schemas.microsoft.com/office/drawing/2014/main" id="{2ACE64DD-07DC-FABF-326C-C8FF7373D9E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5">
            <a:extLst>
              <a:ext uri="{FF2B5EF4-FFF2-40B4-BE49-F238E27FC236}">
                <a16:creationId xmlns:a16="http://schemas.microsoft.com/office/drawing/2014/main" id="{03EE24C0-C29A-1B5B-24A0-DE0E20198AD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5">
            <a:extLst>
              <a:ext uri="{FF2B5EF4-FFF2-40B4-BE49-F238E27FC236}">
                <a16:creationId xmlns:a16="http://schemas.microsoft.com/office/drawing/2014/main" id="{3ADC8B98-F6D5-49DF-5413-9B56A75C368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A799A0F5-C7EC-F740-F68B-B890ECDC79CE}"/>
              </a:ext>
            </a:extLst>
          </p:cNvPr>
          <p:cNvSpPr txBox="1"/>
          <p:nvPr/>
        </p:nvSpPr>
        <p:spPr>
          <a:xfrm>
            <a:off x="350875" y="1128786"/>
            <a:ext cx="99647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  <a:highlight>
                  <a:srgbClr val="00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MODIFICA</a:t>
            </a:r>
            <a:r>
              <a:rPr lang="it-IT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CALENDARIO </a:t>
            </a:r>
            <a:r>
              <a:rPr lang="it-IT" sz="1800" dirty="0">
                <a:solidFill>
                  <a:srgbClr val="0070C0"/>
                </a:solidFill>
              </a:rPr>
              <a:t>SALVATO</a:t>
            </a:r>
            <a:endParaRPr lang="it-IT" sz="1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D96D72A-23F2-FA39-30B9-CD14F41A5E44}"/>
              </a:ext>
            </a:extLst>
          </p:cNvPr>
          <p:cNvSpPr txBox="1"/>
          <p:nvPr/>
        </p:nvSpPr>
        <p:spPr>
          <a:xfrm>
            <a:off x="8770373" y="3067665"/>
            <a:ext cx="297152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Per le modifiche successive alla programmazione si accede in qualsiasi momento fino al giorno prima della data programmata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A2BDC7F-9A64-926F-7CBD-7005FED53A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454" y="1768739"/>
            <a:ext cx="8081070" cy="4688881"/>
          </a:xfrm>
          <a:prstGeom prst="rect">
            <a:avLst/>
          </a:prstGeom>
        </p:spPr>
      </p:pic>
      <p:cxnSp>
        <p:nvCxnSpPr>
          <p:cNvPr id="10" name="Google Shape;105;g2fd94f784b1_4_0">
            <a:extLst>
              <a:ext uri="{FF2B5EF4-FFF2-40B4-BE49-F238E27FC236}">
                <a16:creationId xmlns:a16="http://schemas.microsoft.com/office/drawing/2014/main" id="{DC8C3960-7B97-EFE2-67A2-C2472B0ADEA8}"/>
              </a:ext>
            </a:extLst>
          </p:cNvPr>
          <p:cNvCxnSpPr>
            <a:cxnSpLocks/>
          </p:cNvCxnSpPr>
          <p:nvPr/>
        </p:nvCxnSpPr>
        <p:spPr>
          <a:xfrm flipH="1" flipV="1">
            <a:off x="2956370" y="3338143"/>
            <a:ext cx="5790112" cy="437444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2166401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"/>
          <p:cNvSpPr txBox="1"/>
          <p:nvPr/>
        </p:nvSpPr>
        <p:spPr>
          <a:xfrm>
            <a:off x="146122" y="2989986"/>
            <a:ext cx="11702104" cy="3552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480694" marR="508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lang="it-IT" sz="2400" b="0" i="1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Materiale riservato ai formatori e responsabili delle imprese  simulate che aderiscono alla rete Programma </a:t>
            </a:r>
            <a:r>
              <a:rPr lang="it-IT" sz="2400" b="0" i="1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Simulimpresa</a:t>
            </a:r>
            <a:r>
              <a:rPr lang="it-IT" sz="2400" b="0" i="1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7994" marR="0" lvl="0" indent="0" algn="l" rtl="0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sz="1850" b="0" i="0" u="none" strike="noStrike" cap="none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616075" marR="219075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Materiale di proprietà del Centro Studi Opera Don Calabria  </a:t>
            </a:r>
            <a:b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Programma </a:t>
            </a:r>
            <a:r>
              <a:rPr lang="it-IT" sz="2400" b="0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Simulimpresa</a:t>
            </a: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– Pen Worldwide</a:t>
            </a:r>
            <a:b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Viale Don Calabria 13 - 44124 Ferrara - Italia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7994" marR="0" lvl="0" indent="0" algn="l" rtl="0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Clr>
                <a:schemeClr val="dk1"/>
              </a:buClr>
              <a:buSzPts val="1850"/>
              <a:buFont typeface="Arial"/>
              <a:buNone/>
            </a:pPr>
            <a:endParaRPr sz="1850" b="0" i="0" u="none" strike="noStrike" cap="none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80694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Arial"/>
              <a:buNone/>
            </a:pPr>
            <a:r>
              <a:rPr lang="it-IT" sz="24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Materiale realizzato da: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80694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80860"/>
              </a:buClr>
              <a:buSzPts val="2400"/>
              <a:buFont typeface="Arial"/>
              <a:buNone/>
            </a:pPr>
            <a:r>
              <a:rPr lang="it-IT" sz="2400" b="0" i="1" u="none" strike="noStrike" cap="none" dirty="0">
                <a:solidFill>
                  <a:srgbClr val="B80860"/>
                </a:solidFill>
                <a:latin typeface="Arial"/>
                <a:ea typeface="Arial"/>
                <a:cs typeface="Arial"/>
                <a:sym typeface="Arial"/>
              </a:rPr>
              <a:t>Centrale Nazionale di Simulazione  - Programma </a:t>
            </a:r>
            <a:r>
              <a:rPr lang="it-IT" sz="2400" b="0" i="1" u="none" strike="noStrike" cap="none" dirty="0" err="1">
                <a:solidFill>
                  <a:srgbClr val="B80860"/>
                </a:solidFill>
                <a:latin typeface="Arial"/>
                <a:ea typeface="Arial"/>
                <a:cs typeface="Arial"/>
                <a:sym typeface="Arial"/>
              </a:rPr>
              <a:t>Simulimpresa</a:t>
            </a:r>
            <a:r>
              <a:rPr lang="it-IT" sz="2400" b="0" i="1" u="none" strike="noStrike" cap="none" dirty="0">
                <a:solidFill>
                  <a:srgbClr val="B80860"/>
                </a:solidFill>
                <a:latin typeface="Arial"/>
                <a:ea typeface="Arial"/>
                <a:cs typeface="Arial"/>
                <a:sym typeface="Arial"/>
              </a:rPr>
              <a:t> – A. S. 2025-2026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7"/>
          <p:cNvSpPr txBox="1"/>
          <p:nvPr/>
        </p:nvSpPr>
        <p:spPr>
          <a:xfrm>
            <a:off x="559982" y="1637415"/>
            <a:ext cx="11072038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it-IT" sz="6000" b="1" i="0" u="none" strike="noStrike" cap="none">
                <a:solidFill>
                  <a:srgbClr val="B80860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GRAZIE PER L’ATTENZIONE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7" descr="Marchio Registrato: Quando si può usare la ® e Perché?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9981" y="4199860"/>
            <a:ext cx="956931" cy="956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7" descr="http://www.simulimpresa.com/go/templates/officeprime-tg/images/logo.png"/>
          <p:cNvPicPr preferRelativeResize="0"/>
          <p:nvPr/>
        </p:nvPicPr>
        <p:blipFill rotWithShape="1">
          <a:blip r:embed="rId4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"/>
          <p:cNvSpPr txBox="1">
            <a:spLocks noGrp="1"/>
          </p:cNvSpPr>
          <p:nvPr>
            <p:ph type="subTitle" idx="1"/>
          </p:nvPr>
        </p:nvSpPr>
        <p:spPr>
          <a:xfrm>
            <a:off x="408375" y="1270724"/>
            <a:ext cx="11124600" cy="51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endParaRPr lang="it-IT" sz="2800" b="1" dirty="0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endParaRPr lang="it-IT" sz="2800" b="1" dirty="0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2800" b="1" dirty="0">
                <a:solidFill>
                  <a:srgbClr val="0070C0"/>
                </a:solidFill>
              </a:rPr>
              <a:t>PRIMA di procedere alla creazione del calendario è necessario essere in possesso delle giornate e degli orari dedicati alla simulazione, almeno per un periodo, e poi eventualmente lo si completerà. 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2800" b="1" dirty="0">
                <a:solidFill>
                  <a:srgbClr val="0070C0"/>
                </a:solidFill>
              </a:rPr>
              <a:t>E’ possibile modificare ed eliminare sia date che orari, ovviamente prima della giornata in questione.</a:t>
            </a:r>
            <a:endParaRPr sz="2800" b="1" dirty="0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endParaRPr sz="2800" dirty="0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2800" b="1" dirty="0">
                <a:solidFill>
                  <a:srgbClr val="0070C0"/>
                </a:solidFill>
              </a:rPr>
              <a:t>ORA è POSSIBILE ACCEDERE! </a:t>
            </a:r>
            <a:endParaRPr sz="2800" b="1" dirty="0">
              <a:solidFill>
                <a:srgbClr val="0070C0"/>
              </a:solidFill>
            </a:endParaRPr>
          </a:p>
          <a:p>
            <a:pPr marL="7429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endParaRPr sz="2800" b="1" dirty="0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endParaRPr dirty="0"/>
          </a:p>
        </p:txBody>
      </p:sp>
      <p:pic>
        <p:nvPicPr>
          <p:cNvPr id="100" name="Google Shape;100;p3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3"/>
          <p:cNvSpPr txBox="1"/>
          <p:nvPr/>
        </p:nvSpPr>
        <p:spPr>
          <a:xfrm>
            <a:off x="8023124" y="3569109"/>
            <a:ext cx="3569108" cy="309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180000" marR="0" lvl="0" indent="-2759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alibri"/>
              <a:buNone/>
            </a:pPr>
            <a:endParaRPr sz="2000" b="0" i="1" u="none" strike="noStrike" cap="none">
              <a:solidFill>
                <a:srgbClr val="B808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>
            <a:spLocks noGrp="1"/>
          </p:cNvSpPr>
          <p:nvPr>
            <p:ph type="subTitle" idx="1"/>
          </p:nvPr>
        </p:nvSpPr>
        <p:spPr>
          <a:xfrm>
            <a:off x="414434" y="1431463"/>
            <a:ext cx="11327463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ACCESSO: CREAZIONE CALENDARIO </a:t>
            </a:r>
            <a:endParaRPr dirty="0"/>
          </a:p>
        </p:txBody>
      </p:sp>
      <p:pic>
        <p:nvPicPr>
          <p:cNvPr id="110" name="Google Shape;110;p4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4"/>
          <p:cNvSpPr txBox="1"/>
          <p:nvPr/>
        </p:nvSpPr>
        <p:spPr>
          <a:xfrm>
            <a:off x="8443284" y="2194691"/>
            <a:ext cx="3373041" cy="1417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176213" marR="0" lvl="0" indent="-176213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₋"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Si accede al sito </a:t>
            </a:r>
            <a:r>
              <a:rPr lang="it-IT" sz="2400" b="0" i="0" u="sng" strike="noStrike" cap="none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simulimpresa.com </a:t>
            </a:r>
            <a:endParaRPr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6213" marR="0" lvl="0" indent="-176213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₋"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PORTALE</a:t>
            </a:r>
            <a:endParaRPr sz="2400" b="0" i="1" u="none" strike="noStrike" cap="none" dirty="0">
              <a:solidFill>
                <a:srgbClr val="B808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270BB23-7B2E-7A09-BB28-E36A3471C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98" y="2423953"/>
            <a:ext cx="7434438" cy="151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" name="Google Shape;116;p4"/>
          <p:cNvSpPr/>
          <p:nvPr/>
        </p:nvSpPr>
        <p:spPr>
          <a:xfrm flipH="1">
            <a:off x="637738" y="3327688"/>
            <a:ext cx="1297387" cy="393707"/>
          </a:xfrm>
          <a:prstGeom prst="ellipse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0B9A98D3-5069-0714-ACE2-896580BB5239}"/>
              </a:ext>
            </a:extLst>
          </p:cNvPr>
          <p:cNvGrpSpPr/>
          <p:nvPr/>
        </p:nvGrpSpPr>
        <p:grpSpPr>
          <a:xfrm>
            <a:off x="467600" y="4546193"/>
            <a:ext cx="4880578" cy="1237920"/>
            <a:chOff x="532487" y="4082237"/>
            <a:chExt cx="4219575" cy="1076325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4244B1BA-A2F3-B0C0-C467-F6750BEB27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487" y="4082237"/>
              <a:ext cx="4219575" cy="1076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7" name="Google Shape;117;p4"/>
            <p:cNvSpPr/>
            <p:nvPr/>
          </p:nvSpPr>
          <p:spPr>
            <a:xfrm flipH="1">
              <a:off x="2903428" y="4082237"/>
              <a:ext cx="1607700" cy="996542"/>
            </a:xfrm>
            <a:prstGeom prst="ellipse">
              <a:avLst/>
            </a:prstGeom>
            <a:noFill/>
            <a:ln w="9525" cap="flat" cmpd="sng">
              <a:solidFill>
                <a:srgbClr val="B8086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63D4EA36-23C0-E534-7B5F-BBB7A0249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>
            <a:extLst>
              <a:ext uri="{FF2B5EF4-FFF2-40B4-BE49-F238E27FC236}">
                <a16:creationId xmlns:a16="http://schemas.microsoft.com/office/drawing/2014/main" id="{D04BE7C4-0FA2-99C5-1DEF-E770CFACCA0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14434" y="1431463"/>
            <a:ext cx="11327463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ACCESSO: CREAZIONE CALENDARIO </a:t>
            </a:r>
            <a:endParaRPr dirty="0"/>
          </a:p>
        </p:txBody>
      </p:sp>
      <p:pic>
        <p:nvPicPr>
          <p:cNvPr id="110" name="Google Shape;110;p4" descr="http://www.simulimpresa.com/go/templates/officeprime-tg/images/logo.png">
            <a:extLst>
              <a:ext uri="{FF2B5EF4-FFF2-40B4-BE49-F238E27FC236}">
                <a16:creationId xmlns:a16="http://schemas.microsoft.com/office/drawing/2014/main" id="{23A8F78D-C812-9E25-72DA-57E03AEFF63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4">
            <a:extLst>
              <a:ext uri="{FF2B5EF4-FFF2-40B4-BE49-F238E27FC236}">
                <a16:creationId xmlns:a16="http://schemas.microsoft.com/office/drawing/2014/main" id="{A8FAE1E3-1A88-4AB3-2DC5-49ADEE3B67D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4">
            <a:extLst>
              <a:ext uri="{FF2B5EF4-FFF2-40B4-BE49-F238E27FC236}">
                <a16:creationId xmlns:a16="http://schemas.microsoft.com/office/drawing/2014/main" id="{D566C5B3-2841-8CAE-2EFB-79068E5B952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4">
            <a:extLst>
              <a:ext uri="{FF2B5EF4-FFF2-40B4-BE49-F238E27FC236}">
                <a16:creationId xmlns:a16="http://schemas.microsoft.com/office/drawing/2014/main" id="{5B7E31CA-E354-BC24-BBD9-D0ADA5C7885B}"/>
              </a:ext>
            </a:extLst>
          </p:cNvPr>
          <p:cNvSpPr txBox="1"/>
          <p:nvPr/>
        </p:nvSpPr>
        <p:spPr>
          <a:xfrm>
            <a:off x="8764327" y="2236112"/>
            <a:ext cx="2977570" cy="1109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₋"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Si inseriscono le «</a:t>
            </a:r>
            <a:r>
              <a:rPr lang="it-IT" sz="2400" b="1" i="0" u="none" strike="noStrike" cap="none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credenziali docente»</a:t>
            </a:r>
          </a:p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₋"/>
            </a:pPr>
            <a:endParaRPr sz="2400" b="0" i="1" u="none" strike="noStrike" cap="none" dirty="0">
              <a:solidFill>
                <a:srgbClr val="B808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88F9F7C4-65A4-DDE4-72F2-F07B72BDC6EA}"/>
              </a:ext>
            </a:extLst>
          </p:cNvPr>
          <p:cNvGrpSpPr/>
          <p:nvPr/>
        </p:nvGrpSpPr>
        <p:grpSpPr>
          <a:xfrm>
            <a:off x="334965" y="2141797"/>
            <a:ext cx="8277407" cy="4405811"/>
            <a:chOff x="334965" y="2141798"/>
            <a:chExt cx="7254869" cy="3528366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0422B801-4B73-4240-E165-248FA9B2FA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4965" y="2141798"/>
              <a:ext cx="7254869" cy="3528366"/>
            </a:xfrm>
            <a:prstGeom prst="rect">
              <a:avLst/>
            </a:prstGeom>
          </p:spPr>
        </p:pic>
        <p:sp>
          <p:nvSpPr>
            <p:cNvPr id="115" name="Google Shape;115;p4">
              <a:extLst>
                <a:ext uri="{FF2B5EF4-FFF2-40B4-BE49-F238E27FC236}">
                  <a16:creationId xmlns:a16="http://schemas.microsoft.com/office/drawing/2014/main" id="{8F79601D-3485-BB5F-AF4D-50C93378D9B8}"/>
                </a:ext>
              </a:extLst>
            </p:cNvPr>
            <p:cNvSpPr/>
            <p:nvPr/>
          </p:nvSpPr>
          <p:spPr>
            <a:xfrm>
              <a:off x="2650421" y="2141798"/>
              <a:ext cx="3258766" cy="626788"/>
            </a:xfrm>
            <a:prstGeom prst="ellipse">
              <a:avLst/>
            </a:prstGeom>
            <a:noFill/>
            <a:ln w="9525" cap="flat" cmpd="sng">
              <a:solidFill>
                <a:srgbClr val="B8086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5560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B974D2E9-098C-C680-EE34-F652121D6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>
            <a:extLst>
              <a:ext uri="{FF2B5EF4-FFF2-40B4-BE49-F238E27FC236}">
                <a16:creationId xmlns:a16="http://schemas.microsoft.com/office/drawing/2014/main" id="{A340CF8F-60C9-A256-379C-047C52F4AF4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14434" y="1431463"/>
            <a:ext cx="11327463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ACCESSO: CREAZIONE CALENDARIO </a:t>
            </a:r>
            <a:endParaRPr dirty="0"/>
          </a:p>
        </p:txBody>
      </p:sp>
      <p:pic>
        <p:nvPicPr>
          <p:cNvPr id="110" name="Google Shape;110;p4" descr="http://www.simulimpresa.com/go/templates/officeprime-tg/images/logo.png">
            <a:extLst>
              <a:ext uri="{FF2B5EF4-FFF2-40B4-BE49-F238E27FC236}">
                <a16:creationId xmlns:a16="http://schemas.microsoft.com/office/drawing/2014/main" id="{C3401371-580A-82D7-B90C-294E7876AE0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4">
            <a:extLst>
              <a:ext uri="{FF2B5EF4-FFF2-40B4-BE49-F238E27FC236}">
                <a16:creationId xmlns:a16="http://schemas.microsoft.com/office/drawing/2014/main" id="{385E9D85-E870-E14D-E1A9-D4D22ECD95B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4">
            <a:extLst>
              <a:ext uri="{FF2B5EF4-FFF2-40B4-BE49-F238E27FC236}">
                <a16:creationId xmlns:a16="http://schemas.microsoft.com/office/drawing/2014/main" id="{5F1C9101-7CB2-0E42-3910-B51C8F185E2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2824A83-1196-009A-BB0C-0F23385C4C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130" y="2669495"/>
            <a:ext cx="11205545" cy="2479847"/>
          </a:xfrm>
          <a:prstGeom prst="rect">
            <a:avLst/>
          </a:prstGeom>
        </p:spPr>
      </p:pic>
      <p:cxnSp>
        <p:nvCxnSpPr>
          <p:cNvPr id="8" name="Google Shape;105;g2fd94f784b1_4_0">
            <a:extLst>
              <a:ext uri="{FF2B5EF4-FFF2-40B4-BE49-F238E27FC236}">
                <a16:creationId xmlns:a16="http://schemas.microsoft.com/office/drawing/2014/main" id="{2C6B24BB-9138-470A-5334-F1A766E42809}"/>
              </a:ext>
            </a:extLst>
          </p:cNvPr>
          <p:cNvCxnSpPr>
            <a:cxnSpLocks/>
          </p:cNvCxnSpPr>
          <p:nvPr/>
        </p:nvCxnSpPr>
        <p:spPr>
          <a:xfrm flipH="1" flipV="1">
            <a:off x="4621162" y="4975123"/>
            <a:ext cx="2625212" cy="1012722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9" name="Google Shape;113;p4">
            <a:extLst>
              <a:ext uri="{FF2B5EF4-FFF2-40B4-BE49-F238E27FC236}">
                <a16:creationId xmlns:a16="http://schemas.microsoft.com/office/drawing/2014/main" id="{B6972DE6-D5CD-844C-CF9A-4839EB3F4B8A}"/>
              </a:ext>
            </a:extLst>
          </p:cNvPr>
          <p:cNvSpPr txBox="1"/>
          <p:nvPr/>
        </p:nvSpPr>
        <p:spPr>
          <a:xfrm>
            <a:off x="7464508" y="5716443"/>
            <a:ext cx="4018649" cy="740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₋"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La messaggistica del portale ci ricorda i passaggi non svolti</a:t>
            </a:r>
          </a:p>
        </p:txBody>
      </p:sp>
    </p:spTree>
    <p:extLst>
      <p:ext uri="{BB962C8B-B14F-4D97-AF65-F5344CB8AC3E}">
        <p14:creationId xmlns:p14="http://schemas.microsoft.com/office/powerpoint/2010/main" val="81890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>
          <a:extLst>
            <a:ext uri="{FF2B5EF4-FFF2-40B4-BE49-F238E27FC236}">
              <a16:creationId xmlns:a16="http://schemas.microsoft.com/office/drawing/2014/main" id="{6EC2AE9C-6F4A-067E-FAF4-34A2C512A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>
            <a:extLst>
              <a:ext uri="{FF2B5EF4-FFF2-40B4-BE49-F238E27FC236}">
                <a16:creationId xmlns:a16="http://schemas.microsoft.com/office/drawing/2014/main" id="{23ED98DE-8134-22AF-1835-922DDEC3DD5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14434" y="1431463"/>
            <a:ext cx="11327463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3600"/>
              <a:buNone/>
            </a:pPr>
            <a:r>
              <a:rPr lang="it-IT" sz="3600" dirty="0">
                <a:solidFill>
                  <a:srgbClr val="0070C0"/>
                </a:solidFill>
              </a:rPr>
              <a:t>ACCESSO: CREAZIONE CALENDARIO </a:t>
            </a:r>
            <a:endParaRPr dirty="0"/>
          </a:p>
        </p:txBody>
      </p:sp>
      <p:pic>
        <p:nvPicPr>
          <p:cNvPr id="110" name="Google Shape;110;p4" descr="http://www.simulimpresa.com/go/templates/officeprime-tg/images/logo.png">
            <a:extLst>
              <a:ext uri="{FF2B5EF4-FFF2-40B4-BE49-F238E27FC236}">
                <a16:creationId xmlns:a16="http://schemas.microsoft.com/office/drawing/2014/main" id="{777AAAE0-C2AE-9C09-78CE-C90C46C90CE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4">
            <a:extLst>
              <a:ext uri="{FF2B5EF4-FFF2-40B4-BE49-F238E27FC236}">
                <a16:creationId xmlns:a16="http://schemas.microsoft.com/office/drawing/2014/main" id="{40AE885B-A26D-D017-D810-6E080D8C8E6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4">
            <a:extLst>
              <a:ext uri="{FF2B5EF4-FFF2-40B4-BE49-F238E27FC236}">
                <a16:creationId xmlns:a16="http://schemas.microsoft.com/office/drawing/2014/main" id="{41994D98-5E37-94D0-6EA3-9F8A2DA78DE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4">
            <a:extLst>
              <a:ext uri="{FF2B5EF4-FFF2-40B4-BE49-F238E27FC236}">
                <a16:creationId xmlns:a16="http://schemas.microsoft.com/office/drawing/2014/main" id="{C4571486-1F4C-A75E-05B2-149FA931311C}"/>
              </a:ext>
            </a:extLst>
          </p:cNvPr>
          <p:cNvSpPr txBox="1"/>
          <p:nvPr/>
        </p:nvSpPr>
        <p:spPr>
          <a:xfrm>
            <a:off x="7079802" y="3092548"/>
            <a:ext cx="4662095" cy="1109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₋"/>
            </a:pPr>
            <a:r>
              <a:rPr lang="it-IT" sz="2400" b="0" i="0" u="none" strike="noStrike" cap="none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Poi si accede alla sezione </a:t>
            </a:r>
            <a:r>
              <a:rPr lang="it-IT" sz="2400" b="0" i="1" u="none" strike="noStrike" cap="none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rPr>
              <a:t>Iscrizione Programmazione</a:t>
            </a:r>
          </a:p>
          <a:p>
            <a:pPr marL="176213" marR="0" lvl="0" indent="-1762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₋"/>
            </a:pPr>
            <a:endParaRPr sz="2400" b="0" i="1" u="none" strike="noStrike" cap="none" dirty="0">
              <a:solidFill>
                <a:srgbClr val="B808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65DA8E0-80B7-82DD-64EB-FAF9449F00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599" y="2379767"/>
            <a:ext cx="4242390" cy="3990763"/>
          </a:xfrm>
          <a:prstGeom prst="rect">
            <a:avLst/>
          </a:prstGeom>
        </p:spPr>
      </p:pic>
      <p:cxnSp>
        <p:nvCxnSpPr>
          <p:cNvPr id="5" name="Google Shape;105;g2fd94f784b1_4_0">
            <a:extLst>
              <a:ext uri="{FF2B5EF4-FFF2-40B4-BE49-F238E27FC236}">
                <a16:creationId xmlns:a16="http://schemas.microsoft.com/office/drawing/2014/main" id="{5AB38C75-5C5A-3519-FA64-5BE08D0EBF40}"/>
              </a:ext>
            </a:extLst>
          </p:cNvPr>
          <p:cNvCxnSpPr>
            <a:cxnSpLocks/>
          </p:cNvCxnSpPr>
          <p:nvPr/>
        </p:nvCxnSpPr>
        <p:spPr>
          <a:xfrm flipH="1">
            <a:off x="2700670" y="3637665"/>
            <a:ext cx="4242390" cy="710335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3220834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6"/>
          <p:cNvSpPr txBox="1">
            <a:spLocks noGrp="1"/>
          </p:cNvSpPr>
          <p:nvPr>
            <p:ph type="subTitle" idx="1"/>
          </p:nvPr>
        </p:nvSpPr>
        <p:spPr>
          <a:xfrm>
            <a:off x="369048" y="1228987"/>
            <a:ext cx="11327463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CREAZIONE CALENDARIO </a:t>
            </a:r>
            <a:endParaRPr lang="it-IT" sz="3600" dirty="0"/>
          </a:p>
        </p:txBody>
      </p:sp>
      <p:pic>
        <p:nvPicPr>
          <p:cNvPr id="156" name="Google Shape;156;p26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6"/>
          <p:cNvSpPr txBox="1"/>
          <p:nvPr/>
        </p:nvSpPr>
        <p:spPr>
          <a:xfrm>
            <a:off x="9226095" y="2820030"/>
            <a:ext cx="2597314" cy="309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00" rIns="0" bIns="0" anchor="t" anchorCtr="0">
            <a:spAutoFit/>
          </a:bodyPr>
          <a:lstStyle/>
          <a:p>
            <a:pPr marL="176213" indent="-176213">
              <a:buClr>
                <a:schemeClr val="accent1"/>
              </a:buClr>
              <a:buSzPts val="2000"/>
              <a:buFont typeface="Calibri"/>
              <a:buChar char="₋"/>
            </a:pPr>
            <a:r>
              <a:rPr lang="it-IT" sz="2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Premere il tasto Crea</a:t>
            </a:r>
            <a:endParaRPr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092E950-E713-5876-485A-7AF88AD3BC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599" y="2027710"/>
            <a:ext cx="8886558" cy="4277397"/>
          </a:xfrm>
          <a:prstGeom prst="rect">
            <a:avLst/>
          </a:prstGeom>
        </p:spPr>
      </p:pic>
      <p:cxnSp>
        <p:nvCxnSpPr>
          <p:cNvPr id="4" name="Google Shape;105;g2fd94f784b1_4_0">
            <a:extLst>
              <a:ext uri="{FF2B5EF4-FFF2-40B4-BE49-F238E27FC236}">
                <a16:creationId xmlns:a16="http://schemas.microsoft.com/office/drawing/2014/main" id="{BA8CCE45-9810-2BBE-A1E4-111DA3B5342B}"/>
              </a:ext>
            </a:extLst>
          </p:cNvPr>
          <p:cNvCxnSpPr>
            <a:cxnSpLocks/>
          </p:cNvCxnSpPr>
          <p:nvPr/>
        </p:nvCxnSpPr>
        <p:spPr>
          <a:xfrm flipH="1">
            <a:off x="3189767" y="3019647"/>
            <a:ext cx="6164390" cy="680483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/>
          <p:cNvSpPr txBox="1">
            <a:spLocks noGrp="1"/>
          </p:cNvSpPr>
          <p:nvPr>
            <p:ph type="subTitle" idx="1"/>
          </p:nvPr>
        </p:nvSpPr>
        <p:spPr>
          <a:xfrm>
            <a:off x="369055" y="1314037"/>
            <a:ext cx="11553597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CREAZIONE CALENDARIO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/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3BD1FEE-C7DF-4BB4-CFEC-79A6C0F863AE}"/>
              </a:ext>
            </a:extLst>
          </p:cNvPr>
          <p:cNvSpPr txBox="1"/>
          <p:nvPr/>
        </p:nvSpPr>
        <p:spPr>
          <a:xfrm>
            <a:off x="8428426" y="2264517"/>
            <a:ext cx="331347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 questo punto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«Data apertura e chiusura» sono presenti perché già inseriti in fase di creazione, mentre vanno inseriti le date del periodo effettivo.</a:t>
            </a:r>
          </a:p>
          <a:p>
            <a:pPr lvl="0">
              <a:buSzPts val="2000"/>
            </a:pP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 sono uguali si può premere SCEGLI e </a:t>
            </a:r>
            <a:r>
              <a:rPr lang="it-IT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 campi vengono</a:t>
            </a:r>
            <a:r>
              <a:rPr lang="it-IT" sz="20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compilati in automatico</a:t>
            </a:r>
            <a:endParaRPr lang="it-IT" sz="2000" dirty="0">
              <a:solidFill>
                <a:srgbClr val="FF0000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03B3B6D-3728-2F13-5DF7-0CE2D738EA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977" y="2264517"/>
            <a:ext cx="7703404" cy="3024897"/>
          </a:xfrm>
          <a:prstGeom prst="rect">
            <a:avLst/>
          </a:prstGeom>
        </p:spPr>
      </p:pic>
      <p:cxnSp>
        <p:nvCxnSpPr>
          <p:cNvPr id="12" name="Google Shape;105;g2fd94f784b1_4_0">
            <a:extLst>
              <a:ext uri="{FF2B5EF4-FFF2-40B4-BE49-F238E27FC236}">
                <a16:creationId xmlns:a16="http://schemas.microsoft.com/office/drawing/2014/main" id="{227B8987-CB01-6352-148B-DA6280653DB7}"/>
              </a:ext>
            </a:extLst>
          </p:cNvPr>
          <p:cNvCxnSpPr>
            <a:cxnSpLocks/>
          </p:cNvCxnSpPr>
          <p:nvPr/>
        </p:nvCxnSpPr>
        <p:spPr>
          <a:xfrm flipH="1">
            <a:off x="7974419" y="4605500"/>
            <a:ext cx="454007" cy="296112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cxnSp>
        <p:nvCxnSpPr>
          <p:cNvPr id="8" name="Google Shape;105;g2fd94f784b1_4_0">
            <a:extLst>
              <a:ext uri="{FF2B5EF4-FFF2-40B4-BE49-F238E27FC236}">
                <a16:creationId xmlns:a16="http://schemas.microsoft.com/office/drawing/2014/main" id="{CB452855-D3C5-C039-C79B-7272965CB92B}"/>
              </a:ext>
            </a:extLst>
          </p:cNvPr>
          <p:cNvCxnSpPr>
            <a:cxnSpLocks/>
          </p:cNvCxnSpPr>
          <p:nvPr/>
        </p:nvCxnSpPr>
        <p:spPr>
          <a:xfrm flipH="1">
            <a:off x="3490452" y="2749992"/>
            <a:ext cx="4937974" cy="205170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52BF1D58-E311-7959-024F-3D46D8D49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>
            <a:extLst>
              <a:ext uri="{FF2B5EF4-FFF2-40B4-BE49-F238E27FC236}">
                <a16:creationId xmlns:a16="http://schemas.microsoft.com/office/drawing/2014/main" id="{5332D0B6-8873-A091-A783-A9BE70A1CB2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03801" y="1292772"/>
            <a:ext cx="11274298" cy="7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>
              <a:spcBef>
                <a:spcPts val="0"/>
              </a:spcBef>
              <a:buClr>
                <a:srgbClr val="0070C0"/>
              </a:buClr>
              <a:buSzPts val="3600"/>
            </a:pPr>
            <a:r>
              <a:rPr lang="it-IT" sz="3600" dirty="0">
                <a:solidFill>
                  <a:srgbClr val="0070C0"/>
                </a:solidFill>
              </a:rPr>
              <a:t>CREAZIONE CALENDARIO</a:t>
            </a:r>
            <a:endParaRPr lang="it-IT" sz="3600" dirty="0"/>
          </a:p>
        </p:txBody>
      </p:sp>
      <p:pic>
        <p:nvPicPr>
          <p:cNvPr id="125" name="Google Shape;125;p5" descr="http://www.simulimpresa.com/go/templates/officeprime-tg/images/logo.png">
            <a:extLst>
              <a:ext uri="{FF2B5EF4-FFF2-40B4-BE49-F238E27FC236}">
                <a16:creationId xmlns:a16="http://schemas.microsoft.com/office/drawing/2014/main" id="{E82457E8-9522-EF3C-3F59-5A881D87B92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" r="60763"/>
          <a:stretch/>
        </p:blipFill>
        <p:spPr>
          <a:xfrm>
            <a:off x="467599" y="310391"/>
            <a:ext cx="1574120" cy="7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>
            <a:extLst>
              <a:ext uri="{FF2B5EF4-FFF2-40B4-BE49-F238E27FC236}">
                <a16:creationId xmlns:a16="http://schemas.microsoft.com/office/drawing/2014/main" id="{FDAC66CA-E060-4924-CF4C-8D110B60191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7825" y="263813"/>
            <a:ext cx="831041" cy="876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>
            <a:extLst>
              <a:ext uri="{FF2B5EF4-FFF2-40B4-BE49-F238E27FC236}">
                <a16:creationId xmlns:a16="http://schemas.microsoft.com/office/drawing/2014/main" id="{7C38400E-76D6-741F-53E4-2311F4E7B00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941981" y="395907"/>
            <a:ext cx="2799916" cy="5078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B64B7C3-D82D-34C1-D3FA-6545D7174300}"/>
              </a:ext>
            </a:extLst>
          </p:cNvPr>
          <p:cNvSpPr txBox="1"/>
          <p:nvPr/>
        </p:nvSpPr>
        <p:spPr>
          <a:xfrm>
            <a:off x="8436077" y="2264517"/>
            <a:ext cx="299392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ts val="2000"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Campi compilati in automatico.</a:t>
            </a:r>
          </a:p>
          <a:p>
            <a:pPr lvl="0">
              <a:buSzPts val="2000"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 invece si inserisce un periodo più breve si digitano le date scelte.</a:t>
            </a:r>
          </a:p>
          <a:p>
            <a:pPr lvl="0">
              <a:buSzPts val="2000"/>
            </a:pPr>
            <a:r>
              <a:rPr lang="it-IT" sz="24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Poi si  preme il tasto AVANTI</a:t>
            </a:r>
            <a:endParaRPr lang="it-IT" sz="2400" dirty="0">
              <a:solidFill>
                <a:srgbClr val="FF0000"/>
              </a:solidFill>
            </a:endParaRPr>
          </a:p>
        </p:txBody>
      </p:sp>
      <p:cxnSp>
        <p:nvCxnSpPr>
          <p:cNvPr id="14" name="Google Shape;105;g2fd94f784b1_4_0">
            <a:extLst>
              <a:ext uri="{FF2B5EF4-FFF2-40B4-BE49-F238E27FC236}">
                <a16:creationId xmlns:a16="http://schemas.microsoft.com/office/drawing/2014/main" id="{2FFAD42B-5F75-D0C5-AF8D-CEB677B664FD}"/>
              </a:ext>
            </a:extLst>
          </p:cNvPr>
          <p:cNvCxnSpPr>
            <a:cxnSpLocks/>
          </p:cNvCxnSpPr>
          <p:nvPr/>
        </p:nvCxnSpPr>
        <p:spPr>
          <a:xfrm flipH="1">
            <a:off x="4040302" y="2536723"/>
            <a:ext cx="4317117" cy="901402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pic>
        <p:nvPicPr>
          <p:cNvPr id="3" name="Immagine 2">
            <a:extLst>
              <a:ext uri="{FF2B5EF4-FFF2-40B4-BE49-F238E27FC236}">
                <a16:creationId xmlns:a16="http://schemas.microsoft.com/office/drawing/2014/main" id="{D4833F93-7258-8C5A-148B-2B739DCA3A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255" y="2003107"/>
            <a:ext cx="3515593" cy="2219920"/>
          </a:xfrm>
          <a:prstGeom prst="rect">
            <a:avLst/>
          </a:prstGeom>
        </p:spPr>
      </p:pic>
      <p:sp>
        <p:nvSpPr>
          <p:cNvPr id="22" name="Google Shape;115;p4">
            <a:extLst>
              <a:ext uri="{FF2B5EF4-FFF2-40B4-BE49-F238E27FC236}">
                <a16:creationId xmlns:a16="http://schemas.microsoft.com/office/drawing/2014/main" id="{493DEF03-ACB4-88A7-7E6D-D6DEE248B627}"/>
              </a:ext>
            </a:extLst>
          </p:cNvPr>
          <p:cNvSpPr/>
          <p:nvPr/>
        </p:nvSpPr>
        <p:spPr>
          <a:xfrm flipV="1">
            <a:off x="493446" y="3696123"/>
            <a:ext cx="1609879" cy="448684"/>
          </a:xfrm>
          <a:prstGeom prst="ellipse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94FC397-2444-4DD9-63DB-8CB92953DF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7022" y="4351194"/>
            <a:ext cx="3338416" cy="2219919"/>
          </a:xfrm>
          <a:prstGeom prst="rect">
            <a:avLst/>
          </a:prstGeom>
        </p:spPr>
      </p:pic>
      <p:sp>
        <p:nvSpPr>
          <p:cNvPr id="23" name="Google Shape;115;p4">
            <a:extLst>
              <a:ext uri="{FF2B5EF4-FFF2-40B4-BE49-F238E27FC236}">
                <a16:creationId xmlns:a16="http://schemas.microsoft.com/office/drawing/2014/main" id="{98883B61-DFF5-D8B4-6C9B-0A6EB51FE197}"/>
              </a:ext>
            </a:extLst>
          </p:cNvPr>
          <p:cNvSpPr/>
          <p:nvPr/>
        </p:nvSpPr>
        <p:spPr>
          <a:xfrm flipV="1">
            <a:off x="2802702" y="6072605"/>
            <a:ext cx="1509609" cy="430084"/>
          </a:xfrm>
          <a:prstGeom prst="ellipse">
            <a:avLst/>
          </a:prstGeom>
          <a:noFill/>
          <a:ln w="9525" cap="flat" cmpd="sng">
            <a:solidFill>
              <a:srgbClr val="B808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" name="Google Shape;105;g2fd94f784b1_4_0">
            <a:extLst>
              <a:ext uri="{FF2B5EF4-FFF2-40B4-BE49-F238E27FC236}">
                <a16:creationId xmlns:a16="http://schemas.microsoft.com/office/drawing/2014/main" id="{6142EED3-6D44-32D9-FB80-AE5570557C10}"/>
              </a:ext>
            </a:extLst>
          </p:cNvPr>
          <p:cNvCxnSpPr>
            <a:cxnSpLocks/>
          </p:cNvCxnSpPr>
          <p:nvPr/>
        </p:nvCxnSpPr>
        <p:spPr>
          <a:xfrm flipH="1">
            <a:off x="4427991" y="5114260"/>
            <a:ext cx="4008086" cy="1201480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  <p:cxnSp>
        <p:nvCxnSpPr>
          <p:cNvPr id="6" name="Google Shape;105;g2fd94f784b1_4_0">
            <a:extLst>
              <a:ext uri="{FF2B5EF4-FFF2-40B4-BE49-F238E27FC236}">
                <a16:creationId xmlns:a16="http://schemas.microsoft.com/office/drawing/2014/main" id="{E8C152AC-B350-D40D-222A-0103D15AFAA7}"/>
              </a:ext>
            </a:extLst>
          </p:cNvPr>
          <p:cNvCxnSpPr>
            <a:cxnSpLocks/>
          </p:cNvCxnSpPr>
          <p:nvPr/>
        </p:nvCxnSpPr>
        <p:spPr>
          <a:xfrm flipH="1" flipV="1">
            <a:off x="2181983" y="3944679"/>
            <a:ext cx="6254094" cy="1052623"/>
          </a:xfrm>
          <a:prstGeom prst="straightConnector1">
            <a:avLst/>
          </a:prstGeom>
          <a:noFill/>
          <a:ln w="28575" cap="flat" cmpd="sng">
            <a:solidFill>
              <a:srgbClr val="B80860"/>
            </a:solidFill>
            <a:prstDash val="solid"/>
            <a:miter lim="800000"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25785672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518</Words>
  <Application>Microsoft Office PowerPoint</Application>
  <PresentationFormat>Widescreen</PresentationFormat>
  <Paragraphs>82</Paragraphs>
  <Slides>19</Slides>
  <Notes>19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4" baseType="lpstr">
      <vt:lpstr>Times New Roman</vt:lpstr>
      <vt:lpstr>Calibri</vt:lpstr>
      <vt:lpstr>Arial</vt:lpstr>
      <vt:lpstr>Architects Daughter</vt:lpstr>
      <vt:lpstr>Tema di Office</vt:lpstr>
      <vt:lpstr>Programma Simulimpresa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Sarti Giuseppe</dc:creator>
  <cp:lastModifiedBy>Licenza 01</cp:lastModifiedBy>
  <cp:revision>34</cp:revision>
  <dcterms:created xsi:type="dcterms:W3CDTF">2023-10-27T09:16:27Z</dcterms:created>
  <dcterms:modified xsi:type="dcterms:W3CDTF">2025-09-08T07:43:06Z</dcterms:modified>
</cp:coreProperties>
</file>