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embeddedFontLst>
    <p:embeddedFont>
      <p:font typeface="Architects Daughter" panose="020B0604020202020204" charset="0"/>
      <p:regular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gQ6ZJixTkn0nkosKvtGe0Kib+73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fd94f784b1_4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g2fd94f784b1_4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Allineato e ingrandito immagine</a:t>
            </a:r>
            <a:endParaRPr dirty="0"/>
          </a:p>
        </p:txBody>
      </p:sp>
      <p:sp>
        <p:nvSpPr>
          <p:cNvPr id="198" name="Google Shape;198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Allineato e ingrandito immagine</a:t>
            </a:r>
            <a:endParaRPr dirty="0"/>
          </a:p>
        </p:txBody>
      </p:sp>
      <p:sp>
        <p:nvSpPr>
          <p:cNvPr id="209" name="Google Shape;209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Allineato sx</a:t>
            </a:r>
            <a:endParaRPr dirty="0"/>
          </a:p>
        </p:txBody>
      </p:sp>
      <p:sp>
        <p:nvSpPr>
          <p:cNvPr id="222" name="Google Shape;222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3712eea3bc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3712eea3bcd_0_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Allineato sx</a:t>
            </a:r>
            <a:endParaRPr dirty="0"/>
          </a:p>
        </p:txBody>
      </p:sp>
      <p:sp>
        <p:nvSpPr>
          <p:cNvPr id="235" name="Google Shape;235;g3712eea3bcd_0_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9" name="Google Shape;24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7" name="Google Shape;9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dirty="0">
                <a:highlight>
                  <a:srgbClr val="FFFF00"/>
                </a:highlight>
              </a:rPr>
              <a:t>Qui ho ingrandito i testi </a:t>
            </a:r>
            <a:endParaRPr dirty="0">
              <a:highlight>
                <a:srgbClr val="FFFF00"/>
              </a:highlight>
            </a:endParaRPr>
          </a:p>
        </p:txBody>
      </p:sp>
      <p:sp>
        <p:nvSpPr>
          <p:cNvPr id="122" name="Google Shape;12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Ho allineato testi e immagini e ingrandito il titolo</a:t>
            </a:r>
            <a:endParaRPr dirty="0"/>
          </a:p>
        </p:txBody>
      </p:sp>
      <p:sp>
        <p:nvSpPr>
          <p:cNvPr id="134" name="Google Shape;134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Allineato testi e immagini a sx</a:t>
            </a:r>
            <a:endParaRPr dirty="0"/>
          </a:p>
        </p:txBody>
      </p:sp>
      <p:sp>
        <p:nvSpPr>
          <p:cNvPr id="146" name="Google Shape;146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Allineato</a:t>
            </a:r>
            <a:endParaRPr dirty="0"/>
          </a:p>
        </p:txBody>
      </p:sp>
      <p:sp>
        <p:nvSpPr>
          <p:cNvPr id="156" name="Google Shape;156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Allineato a sx</a:t>
            </a:r>
            <a:endParaRPr dirty="0"/>
          </a:p>
        </p:txBody>
      </p:sp>
      <p:sp>
        <p:nvSpPr>
          <p:cNvPr id="168" name="Google Shape;16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Allineato</a:t>
            </a:r>
            <a:endParaRPr dirty="0"/>
          </a:p>
        </p:txBody>
      </p:sp>
      <p:sp>
        <p:nvSpPr>
          <p:cNvPr id="184" name="Google Shape;18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simulimpresa.com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3.jp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fd94f784b1_4_86"/>
          <p:cNvSpPr txBox="1">
            <a:spLocks noGrp="1"/>
          </p:cNvSpPr>
          <p:nvPr>
            <p:ph type="ctrTitle"/>
          </p:nvPr>
        </p:nvSpPr>
        <p:spPr>
          <a:xfrm>
            <a:off x="419978" y="1169571"/>
            <a:ext cx="10893300" cy="12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5400"/>
              <a:buFont typeface="Calibri"/>
              <a:buNone/>
            </a:pPr>
            <a:r>
              <a:rPr lang="it-IT" sz="5400" b="1">
                <a:solidFill>
                  <a:srgbClr val="0070C0"/>
                </a:solidFill>
              </a:rPr>
              <a:t>Programma Simulimpresa</a:t>
            </a:r>
            <a:endParaRPr sz="5400" b="1">
              <a:solidFill>
                <a:srgbClr val="0070C0"/>
              </a:solidFill>
            </a:endParaRPr>
          </a:p>
        </p:txBody>
      </p:sp>
      <p:sp>
        <p:nvSpPr>
          <p:cNvPr id="89" name="Google Shape;89;g2fd94f784b1_4_86"/>
          <p:cNvSpPr txBox="1">
            <a:spLocks noGrp="1"/>
          </p:cNvSpPr>
          <p:nvPr>
            <p:ph type="subTitle" idx="1"/>
          </p:nvPr>
        </p:nvSpPr>
        <p:spPr>
          <a:xfrm>
            <a:off x="467600" y="2675449"/>
            <a:ext cx="10893300" cy="25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it-IT" sz="3200">
                <a:solidFill>
                  <a:srgbClr val="002060"/>
                </a:solidFill>
              </a:rPr>
              <a:t>Guida alla</a:t>
            </a:r>
            <a:endParaRPr sz="3200">
              <a:solidFill>
                <a:srgbClr val="FF0000"/>
              </a:solidFill>
            </a:endParaRPr>
          </a:p>
          <a:p>
            <a:pPr marL="1073150" lvl="0" indent="-10731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2060"/>
              </a:buClr>
              <a:buSzPts val="6000"/>
              <a:buNone/>
            </a:pPr>
            <a:r>
              <a:rPr lang="it-IT" sz="5800">
                <a:solidFill>
                  <a:srgbClr val="002060"/>
                </a:solidFill>
              </a:rPr>
              <a:t>CREAZIONE IMPRESA SIMULATA</a:t>
            </a:r>
            <a:endParaRPr/>
          </a:p>
          <a:p>
            <a:pPr marL="1073150" lvl="0" indent="-10731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2060"/>
              </a:buClr>
              <a:buSzPts val="6000"/>
              <a:buNone/>
            </a:pPr>
            <a:r>
              <a:rPr lang="it-IT" sz="5800">
                <a:solidFill>
                  <a:srgbClr val="002060"/>
                </a:solidFill>
              </a:rPr>
              <a:t>Compilazione anagrafica</a:t>
            </a:r>
            <a:endParaRPr sz="2200"/>
          </a:p>
        </p:txBody>
      </p:sp>
      <p:sp>
        <p:nvSpPr>
          <p:cNvPr id="90" name="Google Shape;90;g2fd94f784b1_4_86"/>
          <p:cNvSpPr txBox="1"/>
          <p:nvPr/>
        </p:nvSpPr>
        <p:spPr>
          <a:xfrm>
            <a:off x="563517" y="5888239"/>
            <a:ext cx="11174700" cy="7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it-IT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Centrale Nazionale di Simulazione - Programma Simulimpresa © 202</a:t>
            </a:r>
            <a:r>
              <a:rPr lang="it-IT" sz="24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br>
              <a:rPr lang="it-IT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Centro Studi Opera Don Calabria - Ferrara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2fd94f784b1_4_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g2fd94f784b1_4_86" descr="http://www.simulimpresa.com/go/templates/officeprime-tg/images/logo.png"/>
          <p:cNvPicPr preferRelativeResize="0"/>
          <p:nvPr/>
        </p:nvPicPr>
        <p:blipFill rotWithShape="1">
          <a:blip r:embed="rId4">
            <a:alphaModFix/>
          </a:blip>
          <a:srcRect l="3" r="60760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g2fd94f784b1_4_8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2"/>
          <p:cNvSpPr txBox="1">
            <a:spLocks noGrp="1"/>
          </p:cNvSpPr>
          <p:nvPr>
            <p:ph type="subTitle" idx="1"/>
          </p:nvPr>
        </p:nvSpPr>
        <p:spPr>
          <a:xfrm>
            <a:off x="467599" y="1271519"/>
            <a:ext cx="11048156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CONFERMA DI REGISTRAZIONE IS 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201" name="Google Shape;201;p22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2"/>
          <p:cNvSpPr txBox="1"/>
          <p:nvPr/>
        </p:nvSpPr>
        <p:spPr>
          <a:xfrm>
            <a:off x="7857459" y="2272495"/>
            <a:ext cx="3763927" cy="277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Mail di conferma registrazione: 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it-IT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CREAZIONE IMPRESA SIMULATA</a:t>
            </a:r>
            <a:endParaRPr sz="2000" b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(mail immediata)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successivamente riceverete la mail di iscrizione dell’IS (mail non immediata)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5" name="Google Shape;205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5050" y="2091721"/>
            <a:ext cx="7407349" cy="4245283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0"/>
          <p:cNvSpPr txBox="1">
            <a:spLocks noGrp="1"/>
          </p:cNvSpPr>
          <p:nvPr>
            <p:ph type="subTitle" idx="1"/>
          </p:nvPr>
        </p:nvSpPr>
        <p:spPr>
          <a:xfrm>
            <a:off x="382772" y="1228987"/>
            <a:ext cx="11132920" cy="7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CONFERMA DI ISCRIZIONE IS </a:t>
            </a:r>
            <a:endParaRPr sz="3600" dirty="0">
              <a:solidFill>
                <a:srgbClr val="FF0000"/>
              </a:solidFill>
            </a:endParaRPr>
          </a:p>
        </p:txBody>
      </p:sp>
      <p:pic>
        <p:nvPicPr>
          <p:cNvPr id="212" name="Google Shape;212;p20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0"/>
          <p:cNvSpPr txBox="1"/>
          <p:nvPr/>
        </p:nvSpPr>
        <p:spPr>
          <a:xfrm>
            <a:off x="7615925" y="2147575"/>
            <a:ext cx="4441200" cy="44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Mail di iscrizione alla rete della nuova  IMPRESA SIMULATA con il riassunto delle credenziali: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9999" lvl="0" indent="-3079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Calibri"/>
              <a:buChar char="-"/>
            </a:pPr>
            <a:r>
              <a:rPr lang="it-IT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codice IS IT01XXX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9999" lvl="0" indent="-3079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Calibri"/>
              <a:buChar char="-"/>
            </a:pPr>
            <a:r>
              <a:rPr lang="it-IT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email direttore IS (docente)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9999" lvl="0" indent="-3079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Calibri"/>
              <a:buChar char="-"/>
            </a:pPr>
            <a:r>
              <a:rPr lang="it-IT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psw utente (studente)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9999" lvl="0" indent="-3079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Calibri"/>
              <a:buChar char="-"/>
            </a:pPr>
            <a:r>
              <a:rPr lang="it-IT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psw docente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Le password sono valide per: portale e casella e-mail impresa simulata (solo studente).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6" name="Google Shape;216;p20"/>
          <p:cNvGrpSpPr/>
          <p:nvPr/>
        </p:nvGrpSpPr>
        <p:grpSpPr>
          <a:xfrm>
            <a:off x="337158" y="2147572"/>
            <a:ext cx="6935512" cy="4400037"/>
            <a:chOff x="188300" y="2147572"/>
            <a:chExt cx="5724525" cy="3754703"/>
          </a:xfrm>
        </p:grpSpPr>
        <p:pic>
          <p:nvPicPr>
            <p:cNvPr id="217" name="Google Shape;217;p20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88300" y="2147572"/>
              <a:ext cx="5724525" cy="2590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" name="Google Shape;218;p20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300800" y="4738375"/>
              <a:ext cx="4097307" cy="11639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1"/>
          <p:cNvSpPr txBox="1">
            <a:spLocks noGrp="1"/>
          </p:cNvSpPr>
          <p:nvPr>
            <p:ph type="subTitle" idx="1"/>
          </p:nvPr>
        </p:nvSpPr>
        <p:spPr>
          <a:xfrm>
            <a:off x="467599" y="1228987"/>
            <a:ext cx="11048156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CONFERMA DI ATTIVAZIONE IS </a:t>
            </a:r>
            <a:endParaRPr sz="3600" dirty="0">
              <a:solidFill>
                <a:srgbClr val="FF0000"/>
              </a:solidFill>
            </a:endParaRPr>
          </a:p>
        </p:txBody>
      </p:sp>
      <p:pic>
        <p:nvPicPr>
          <p:cNvPr id="225" name="Google Shape;225;p21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1"/>
          <p:cNvSpPr txBox="1"/>
          <p:nvPr/>
        </p:nvSpPr>
        <p:spPr>
          <a:xfrm>
            <a:off x="7838352" y="2526700"/>
            <a:ext cx="4262598" cy="3310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Mail di conferma: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it-IT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ATTIVAZIONE IMPRESA SIMULATA</a:t>
            </a:r>
            <a:endParaRPr sz="2000" b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da questo momento effettuando il login da PORTALE, utilizzando le </a:t>
            </a:r>
            <a:r>
              <a:rPr lang="it-IT" sz="2000" i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credenziali docente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it-IT" sz="2000" i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è possibile procedere: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lvl="0" indent="-89999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- alla stesura del calendario, 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lvl="0" indent="-89999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- alla creazione delle programmazioni ordini e utenze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0975" lvl="0" indent="-90488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- alla creazione listini di vendita e di acquisto in </a:t>
            </a:r>
            <a:r>
              <a:rPr lang="it-IT" sz="20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Smartcont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9" name="Google Shape;22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8394" y="1985392"/>
            <a:ext cx="5162550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8394" y="4157095"/>
            <a:ext cx="4097275" cy="116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7761" y="5228095"/>
            <a:ext cx="7024650" cy="145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712eea3bcd_0_30"/>
          <p:cNvSpPr txBox="1">
            <a:spLocks noGrp="1"/>
          </p:cNvSpPr>
          <p:nvPr>
            <p:ph type="subTitle" idx="1"/>
          </p:nvPr>
        </p:nvSpPr>
        <p:spPr>
          <a:xfrm>
            <a:off x="414492" y="1228987"/>
            <a:ext cx="11327400" cy="7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ANTICIPAZIONE PER CALENDARIO E PROGRAMMAZIONI </a:t>
            </a:r>
            <a:endParaRPr lang="it-IT" sz="3600" dirty="0">
              <a:solidFill>
                <a:srgbClr val="FF0000"/>
              </a:solidFill>
            </a:endParaRPr>
          </a:p>
        </p:txBody>
      </p:sp>
      <p:pic>
        <p:nvPicPr>
          <p:cNvPr id="238" name="Google Shape;238;g3712eea3bcd_0_30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3" r="60760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g3712eea3bcd_0_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g3712eea3bcd_0_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g3712eea3bcd_0_30"/>
          <p:cNvSpPr txBox="1"/>
          <p:nvPr/>
        </p:nvSpPr>
        <p:spPr>
          <a:xfrm>
            <a:off x="2096425" y="6366575"/>
            <a:ext cx="3371400" cy="3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g3712eea3bcd_0_30"/>
          <p:cNvSpPr txBox="1"/>
          <p:nvPr/>
        </p:nvSpPr>
        <p:spPr>
          <a:xfrm>
            <a:off x="6664300" y="2821500"/>
            <a:ext cx="5359500" cy="38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Dal </a:t>
            </a:r>
            <a:r>
              <a:rPr lang="it-IT" sz="20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sito:</a:t>
            </a:r>
            <a:r>
              <a:rPr lang="it-IT" sz="2000" u="sng" dirty="0" err="1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</a:t>
            </a:r>
            <a:r>
              <a:rPr lang="it-IT" sz="20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://www.simulimpresa.com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effettuando il login al PORTALE, con le credenziali DOCENTE, si accede al pulsante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dove è possibile procedere alla stesura del calendario e alla creazione delle programmazioni ordini e utenze.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per la creazione listini di vendita e di acquisto 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vedi guide </a:t>
            </a:r>
            <a:r>
              <a:rPr lang="it-IT" sz="20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Smartcont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3" name="Google Shape;243;g3712eea3bcd_0_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5380" y="3496651"/>
            <a:ext cx="6156807" cy="301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g3712eea3bcd_0_3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03286" y="2147625"/>
            <a:ext cx="5973800" cy="1213725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g3712eea3bcd_0_30"/>
          <p:cNvSpPr/>
          <p:nvPr/>
        </p:nvSpPr>
        <p:spPr>
          <a:xfrm>
            <a:off x="482011" y="2821500"/>
            <a:ext cx="1406100" cy="384600"/>
          </a:xfrm>
          <a:prstGeom prst="ellipse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6" name="Google Shape;246;g3712eea3bcd_0_3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280900" y="3914875"/>
            <a:ext cx="1136600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7"/>
          <p:cNvSpPr txBox="1"/>
          <p:nvPr/>
        </p:nvSpPr>
        <p:spPr>
          <a:xfrm>
            <a:off x="146122" y="2989986"/>
            <a:ext cx="11702104" cy="3552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480694" marR="508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1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riservato ai formatori e responsabili delle imprese  simulate che aderiscono alla rete Programma </a:t>
            </a:r>
            <a:r>
              <a:rPr lang="it-IT" sz="2400" b="0" i="1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Simulimpresa</a:t>
            </a:r>
            <a:r>
              <a:rPr lang="it-IT" sz="2400" b="0" i="1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7994" marR="0" lvl="0" indent="0" algn="l" rtl="0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0" i="0" u="none" strike="noStrike" cap="none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616075" marR="219075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di proprietà del Centro Studi Opera Don Calabria  </a:t>
            </a:r>
            <a:b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Programma </a:t>
            </a:r>
            <a:r>
              <a:rPr lang="it-IT" sz="2400" b="0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Simulimpresa</a:t>
            </a: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– Pen Worldwide</a:t>
            </a:r>
            <a:b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Viale Don Calabria 13 - 44124 Ferrara - Italia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7994" marR="0" lvl="0" indent="0" algn="l" rtl="0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0" i="0" u="none" strike="noStrike" cap="none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80694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realizzato da: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80694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80860"/>
              </a:buClr>
              <a:buSzPts val="2400"/>
              <a:buFont typeface="Arial"/>
              <a:buNone/>
            </a:pPr>
            <a:r>
              <a:rPr lang="it-IT" sz="2400" b="0" i="1" u="none" strike="noStrike" cap="none" dirty="0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Centrale Nazionale di Simulazione  - Programma </a:t>
            </a:r>
            <a:r>
              <a:rPr lang="it-IT" sz="2400" b="0" i="1" u="none" strike="noStrike" cap="none" dirty="0" err="1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Simulimpresa</a:t>
            </a:r>
            <a:r>
              <a:rPr lang="it-IT" sz="2400" b="0" i="1" u="none" strike="noStrike" cap="none" dirty="0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 – A. S. 2025-2026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7"/>
          <p:cNvSpPr txBox="1"/>
          <p:nvPr/>
        </p:nvSpPr>
        <p:spPr>
          <a:xfrm>
            <a:off x="559982" y="1637415"/>
            <a:ext cx="11072038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it-IT" sz="6000" b="1" i="0" u="none" strike="noStrike" cap="none">
                <a:solidFill>
                  <a:srgbClr val="B8086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GRAZIE PER L’ATTENZIONE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3" name="Google Shape;253;p7" descr="Marchio Registrato: Quando si può usare la ® e Perché?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9981" y="4199860"/>
            <a:ext cx="956931" cy="956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7" descr="http://www.simulimpresa.com/go/templates/officeprime-tg/images/logo.png"/>
          <p:cNvPicPr preferRelativeResize="0"/>
          <p:nvPr/>
        </p:nvPicPr>
        <p:blipFill rotWithShape="1">
          <a:blip r:embed="rId4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>
            <a:spLocks noGrp="1"/>
          </p:cNvSpPr>
          <p:nvPr>
            <p:ph type="subTitle" idx="1"/>
          </p:nvPr>
        </p:nvSpPr>
        <p:spPr>
          <a:xfrm>
            <a:off x="408375" y="1270724"/>
            <a:ext cx="11124600" cy="51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2800" b="1" dirty="0">
                <a:solidFill>
                  <a:srgbClr val="0070C0"/>
                </a:solidFill>
              </a:rPr>
              <a:t>PRIMA di procedere alla creazione dell’Impresa Simulata munirsi di 4 dati fondamentali e definitivi!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2800" dirty="0">
                <a:solidFill>
                  <a:srgbClr val="0070C0"/>
                </a:solidFill>
              </a:rPr>
              <a:t>Sono indispensabili:</a:t>
            </a:r>
            <a:endParaRPr sz="2800" dirty="0"/>
          </a:p>
          <a:p>
            <a:pPr marL="449263" lvl="0" indent="-40798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40"/>
              <a:buFont typeface="Arial"/>
              <a:buAutoNum type="arabicParenR"/>
            </a:pPr>
            <a:r>
              <a:rPr lang="it-IT" sz="2800" i="1" dirty="0">
                <a:solidFill>
                  <a:srgbClr val="0070C0"/>
                </a:solidFill>
              </a:rPr>
              <a:t>Nome dell’Impresa Simulata </a:t>
            </a:r>
            <a:endParaRPr dirty="0"/>
          </a:p>
          <a:p>
            <a:pPr marL="449263" lvl="0" indent="-40798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40"/>
              <a:buFont typeface="Arial"/>
              <a:buAutoNum type="arabicParenR"/>
            </a:pPr>
            <a:r>
              <a:rPr lang="it-IT" sz="2800" i="1" dirty="0">
                <a:solidFill>
                  <a:srgbClr val="0070C0"/>
                </a:solidFill>
              </a:rPr>
              <a:t>Partita Iva</a:t>
            </a:r>
            <a:endParaRPr sz="2800" i="1" dirty="0"/>
          </a:p>
          <a:p>
            <a:pPr marL="450000" lvl="0" indent="-40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40"/>
              <a:buAutoNum type="arabicParenR"/>
            </a:pPr>
            <a:r>
              <a:rPr lang="it-IT" sz="2800" dirty="0">
                <a:solidFill>
                  <a:srgbClr val="0070C0"/>
                </a:solidFill>
              </a:rPr>
              <a:t>PSW docente 8 caratteri </a:t>
            </a:r>
            <a:endParaRPr sz="2800" dirty="0">
              <a:solidFill>
                <a:srgbClr val="FF0000"/>
              </a:solidFill>
            </a:endParaRPr>
          </a:p>
          <a:p>
            <a:pPr marL="450000" lvl="0" indent="-40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40"/>
              <a:buAutoNum type="arabicParenR"/>
            </a:pPr>
            <a:r>
              <a:rPr lang="it-IT" sz="2800" dirty="0">
                <a:solidFill>
                  <a:srgbClr val="0070C0"/>
                </a:solidFill>
              </a:rPr>
              <a:t>PSW utente, ovvero studente 8 caratteri (di cui uno maiuscolo e uno speciale)</a:t>
            </a:r>
            <a:endParaRPr dirty="0"/>
          </a:p>
          <a:p>
            <a:pPr marL="414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40"/>
              <a:buNone/>
            </a:pPr>
            <a:endParaRPr sz="28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2800" u="sng" dirty="0">
                <a:solidFill>
                  <a:srgbClr val="0070C0"/>
                </a:solidFill>
              </a:rPr>
              <a:t>Attenzione: Nome e Partita Iva dell’Impresa Simulata andranno confermati al primo inserimento e </a:t>
            </a:r>
            <a:r>
              <a:rPr lang="it-IT" sz="2800" b="1" u="sng" dirty="0">
                <a:solidFill>
                  <a:srgbClr val="0070C0"/>
                </a:solidFill>
              </a:rPr>
              <a:t>non saranno più modificabili</a:t>
            </a:r>
            <a:r>
              <a:rPr lang="it-IT" sz="2800" b="1" dirty="0">
                <a:solidFill>
                  <a:srgbClr val="0070C0"/>
                </a:solidFill>
              </a:rPr>
              <a:t>.</a:t>
            </a:r>
            <a:endParaRPr sz="2800" dirty="0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endParaRPr sz="2800" b="1" dirty="0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2800" b="1" dirty="0">
                <a:solidFill>
                  <a:srgbClr val="0070C0"/>
                </a:solidFill>
              </a:rPr>
              <a:t>ORA è POSSIBILE PROCEDERE! </a:t>
            </a:r>
            <a:endParaRPr sz="2800" b="1" dirty="0">
              <a:solidFill>
                <a:srgbClr val="0070C0"/>
              </a:solidFill>
            </a:endParaRPr>
          </a:p>
          <a:p>
            <a:pPr marL="7429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endParaRPr sz="3600" dirty="0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endParaRPr dirty="0"/>
          </a:p>
        </p:txBody>
      </p:sp>
      <p:pic>
        <p:nvPicPr>
          <p:cNvPr id="100" name="Google Shape;100;p3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3"/>
          <p:cNvSpPr txBox="1"/>
          <p:nvPr/>
        </p:nvSpPr>
        <p:spPr>
          <a:xfrm>
            <a:off x="8023124" y="3569109"/>
            <a:ext cx="3569108" cy="309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180000" marR="0" lvl="0" indent="-27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None/>
            </a:pPr>
            <a:endParaRPr sz="2000" b="0" i="1" u="none" strike="noStrike" cap="none">
              <a:solidFill>
                <a:srgbClr val="B808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>
            <a:spLocks noGrp="1"/>
          </p:cNvSpPr>
          <p:nvPr>
            <p:ph type="subTitle" idx="1"/>
          </p:nvPr>
        </p:nvSpPr>
        <p:spPr>
          <a:xfrm>
            <a:off x="414434" y="1431463"/>
            <a:ext cx="11327463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ACCESSO: CREA NUOVA IMPRESA SIMULATA </a:t>
            </a:r>
            <a:endParaRPr dirty="0"/>
          </a:p>
        </p:txBody>
      </p:sp>
      <p:pic>
        <p:nvPicPr>
          <p:cNvPr id="110" name="Google Shape;110;p4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4"/>
          <p:cNvSpPr txBox="1"/>
          <p:nvPr/>
        </p:nvSpPr>
        <p:spPr>
          <a:xfrm>
            <a:off x="8253117" y="2039076"/>
            <a:ext cx="3372900" cy="3387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</a:pPr>
            <a:r>
              <a:rPr lang="it-IT" sz="2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La prima operazione da eseguire è la pulizia della cronologia del PC</a:t>
            </a:r>
          </a:p>
          <a:p>
            <a:pPr marL="176212" marR="0" lvl="0" indent="-1762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Char char="₋"/>
            </a:pPr>
            <a:endParaRPr lang="it-IT" sz="2000" b="1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</a:pPr>
            <a:r>
              <a:rPr lang="it-IT" sz="2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Successivamente:</a:t>
            </a:r>
            <a:endParaRPr sz="2000" b="1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₋"/>
            </a:pPr>
            <a:r>
              <a:rPr lang="it-IT" sz="200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 accede al sito </a:t>
            </a:r>
            <a:r>
              <a:rPr lang="it-IT" sz="2000" i="0" u="sng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simulimpresa.com </a:t>
            </a:r>
            <a:endParaRPr sz="20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₋"/>
            </a:pPr>
            <a:r>
              <a:rPr lang="it-IT" sz="200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HOME</a:t>
            </a:r>
            <a:endParaRPr sz="20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₋"/>
            </a:pPr>
            <a:r>
              <a:rPr lang="it-IT" sz="200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AVVIARE IMPRESA SIMULATA</a:t>
            </a:r>
            <a:endParaRPr sz="20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₋"/>
            </a:pPr>
            <a:r>
              <a:rPr lang="it-IT" sz="2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CREA NUOVA IMPRESA SIMULATA </a:t>
            </a:r>
            <a:endParaRPr sz="2000" b="1" i="1" u="none" strike="noStrike" cap="none" dirty="0">
              <a:solidFill>
                <a:srgbClr val="B808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3831" y="2115536"/>
            <a:ext cx="7415385" cy="321137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4"/>
          <p:cNvSpPr/>
          <p:nvPr/>
        </p:nvSpPr>
        <p:spPr>
          <a:xfrm>
            <a:off x="565983" y="1990350"/>
            <a:ext cx="1906800" cy="413100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4"/>
          <p:cNvSpPr/>
          <p:nvPr/>
        </p:nvSpPr>
        <p:spPr>
          <a:xfrm flipH="1">
            <a:off x="6170900" y="3094940"/>
            <a:ext cx="960300" cy="413100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4"/>
          <p:cNvSpPr/>
          <p:nvPr/>
        </p:nvSpPr>
        <p:spPr>
          <a:xfrm flipH="1">
            <a:off x="6245685" y="4229462"/>
            <a:ext cx="1607700" cy="507900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4"/>
          <p:cNvSpPr/>
          <p:nvPr/>
        </p:nvSpPr>
        <p:spPr>
          <a:xfrm flipH="1">
            <a:off x="1312191" y="3156513"/>
            <a:ext cx="414383" cy="273298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/>
          <p:cNvSpPr txBox="1">
            <a:spLocks noGrp="1"/>
          </p:cNvSpPr>
          <p:nvPr>
            <p:ph type="subTitle" idx="1"/>
          </p:nvPr>
        </p:nvSpPr>
        <p:spPr>
          <a:xfrm>
            <a:off x="953844" y="1557095"/>
            <a:ext cx="10851459" cy="9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ACCESSO: CREA NUOVA IMPRESA SIMULATA </a:t>
            </a:r>
            <a:endParaRPr sz="3600" dirty="0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endParaRPr sz="2900" dirty="0"/>
          </a:p>
        </p:txBody>
      </p:sp>
      <p:pic>
        <p:nvPicPr>
          <p:cNvPr id="125" name="Google Shape;125;p5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5"/>
          <p:cNvPicPr preferRelativeResize="0"/>
          <p:nvPr/>
        </p:nvPicPr>
        <p:blipFill rotWithShape="1">
          <a:blip r:embed="rId6">
            <a:alphaModFix/>
          </a:blip>
          <a:srcRect t="24277"/>
          <a:stretch>
            <a:fillRect/>
          </a:stretch>
        </p:blipFill>
        <p:spPr>
          <a:xfrm>
            <a:off x="78344" y="2700669"/>
            <a:ext cx="10118271" cy="32216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p5"/>
          <p:cNvCxnSpPr/>
          <p:nvPr/>
        </p:nvCxnSpPr>
        <p:spPr>
          <a:xfrm rot="10800000">
            <a:off x="7074237" y="5219083"/>
            <a:ext cx="1956300" cy="22500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130" name="Google Shape;130;p5"/>
          <p:cNvSpPr txBox="1"/>
          <p:nvPr/>
        </p:nvSpPr>
        <p:spPr>
          <a:xfrm>
            <a:off x="9039812" y="4965832"/>
            <a:ext cx="2799900" cy="4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i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CLICK</a:t>
            </a:r>
            <a:endParaRPr sz="2000" b="1" i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6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6"/>
          <p:cNvSpPr txBox="1"/>
          <p:nvPr/>
        </p:nvSpPr>
        <p:spPr>
          <a:xfrm>
            <a:off x="358538" y="4912700"/>
            <a:ext cx="11827500" cy="1771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265112" marR="0" lvl="0" indent="-163512" algn="l" rtl="0"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Calibri"/>
              <a:buChar char="₋"/>
            </a:pPr>
            <a:r>
              <a:rPr lang="it-IT" sz="200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Il primo campo è la mail del direttore 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dell’Impresa Simulata</a:t>
            </a:r>
            <a:r>
              <a:rPr lang="it-IT" sz="200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, che solitamente è il docente più presente durante l’attività, a cui invieremo le comunicazioni</a:t>
            </a:r>
            <a:endParaRPr sz="20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5112" marR="0" lvl="0" indent="-163512" algn="l" rtl="0"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Calibri"/>
              <a:buChar char="₋"/>
            </a:pPr>
            <a:r>
              <a:rPr lang="it-IT" sz="200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Il secondo campo è la PSW utente 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 </a:t>
            </a:r>
            <a:r>
              <a:rPr lang="it-IT" sz="200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8 caratte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ri (di cui uno maiuscolo e uno speciale) c</a:t>
            </a:r>
            <a:r>
              <a:rPr lang="it-IT" sz="200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he gli studenti utilizzeranno sia per l’accesso al portale che per l’accesso alla webmail</a:t>
            </a:r>
            <a:endParaRPr sz="20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5112" marR="0" lvl="0" indent="-163512" algn="l" rtl="0"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Calibri"/>
              <a:buChar char="₋"/>
            </a:pPr>
            <a:r>
              <a:rPr lang="it-IT" sz="200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Il terzo campo è la PSW docente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it-IT" sz="200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8 caratteri che i docenti utilizzeranno per l’accesso al portale </a:t>
            </a:r>
            <a:endParaRPr sz="2000" i="1" u="none" strike="noStrike" cap="none" dirty="0">
              <a:solidFill>
                <a:srgbClr val="B808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67599" y="1879562"/>
            <a:ext cx="10155345" cy="3033138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6"/>
          <p:cNvSpPr txBox="1"/>
          <p:nvPr/>
        </p:nvSpPr>
        <p:spPr>
          <a:xfrm>
            <a:off x="327650" y="1174300"/>
            <a:ext cx="7806300" cy="68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IMPOSTARE LE CREDENZIALI</a:t>
            </a:r>
            <a:endParaRPr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5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3087" y="1918601"/>
            <a:ext cx="11065199" cy="3254022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5"/>
          <p:cNvSpPr txBox="1">
            <a:spLocks noGrp="1"/>
          </p:cNvSpPr>
          <p:nvPr>
            <p:ph type="subTitle" idx="1"/>
          </p:nvPr>
        </p:nvSpPr>
        <p:spPr>
          <a:xfrm>
            <a:off x="322962" y="5670709"/>
            <a:ext cx="9801300" cy="8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it-IT" sz="2000" dirty="0">
                <a:solidFill>
                  <a:srgbClr val="0070C0"/>
                </a:solidFill>
              </a:rPr>
              <a:t>Premendo avanti si procede alla compilazione di tutti i dati dell’IMPRESA SIMULATA</a:t>
            </a:r>
            <a:endParaRPr sz="2000" dirty="0">
              <a:solidFill>
                <a:srgbClr val="0070C0"/>
              </a:solidFill>
            </a:endParaRPr>
          </a:p>
          <a:p>
            <a:pPr marL="457200" lvl="0" indent="-4064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00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>
            <a:spLocks noGrp="1"/>
          </p:cNvSpPr>
          <p:nvPr>
            <p:ph type="subTitle" idx="1"/>
          </p:nvPr>
        </p:nvSpPr>
        <p:spPr>
          <a:xfrm>
            <a:off x="446333" y="1228987"/>
            <a:ext cx="11048156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INSERIMENTO ANAGRAFICA</a:t>
            </a:r>
            <a:endParaRPr sz="3600" dirty="0">
              <a:solidFill>
                <a:srgbClr val="0070C0"/>
              </a:solidFill>
            </a:endParaRPr>
          </a:p>
        </p:txBody>
      </p:sp>
      <p:pic>
        <p:nvPicPr>
          <p:cNvPr id="159" name="Google Shape;159;p26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6"/>
          <p:cNvSpPr txBox="1"/>
          <p:nvPr/>
        </p:nvSpPr>
        <p:spPr>
          <a:xfrm>
            <a:off x="7573744" y="2027710"/>
            <a:ext cx="4441200" cy="39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Per poter proseguire sarà 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necessario </a:t>
            </a: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compilare i campi obbligatori, gli altri campi si potranno compilare successivamente. E’ comunque preferibile compilare tutti i campi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eventua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lmente</a:t>
            </a: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indicando un </a:t>
            </a:r>
            <a:r>
              <a:rPr lang="it-IT" sz="2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numero nei campi numerici </a:t>
            </a: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 una </a:t>
            </a:r>
            <a:r>
              <a:rPr lang="it-IT" sz="2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lettera nei campi alfabetici.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1" i="1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Attenzione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2000" b="1" i="1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al momento  </a:t>
            </a:r>
            <a:r>
              <a:rPr lang="it-IT" sz="2000" b="1" i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dell</a:t>
            </a:r>
            <a:r>
              <a:rPr lang="it-IT" sz="2000" b="1" i="1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’inserimento del NOME e della 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Partita Iva </a:t>
            </a:r>
            <a:r>
              <a:rPr lang="it-IT" sz="2000" b="1" i="1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dell’impresa perché non saranno più modificabili</a:t>
            </a:r>
            <a:r>
              <a:rPr lang="it-IT" sz="2000" b="0" i="1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Premere AVAN</a:t>
            </a: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TI </a:t>
            </a:r>
            <a:endParaRPr sz="20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Google Shape;163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7246" y="1939325"/>
            <a:ext cx="6463131" cy="470347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6"/>
          <p:cNvSpPr/>
          <p:nvPr/>
        </p:nvSpPr>
        <p:spPr>
          <a:xfrm>
            <a:off x="3055761" y="6340199"/>
            <a:ext cx="1406100" cy="334500"/>
          </a:xfrm>
          <a:prstGeom prst="ellipse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"/>
          <p:cNvSpPr txBox="1">
            <a:spLocks noGrp="1"/>
          </p:cNvSpPr>
          <p:nvPr>
            <p:ph type="subTitle" idx="1"/>
          </p:nvPr>
        </p:nvSpPr>
        <p:spPr>
          <a:xfrm>
            <a:off x="467599" y="1228987"/>
            <a:ext cx="11048156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INSERIMENTO PERIODO DI SIMULAZIONE</a:t>
            </a:r>
            <a:endParaRPr sz="3600" dirty="0">
              <a:solidFill>
                <a:srgbClr val="0070C0"/>
              </a:solidFill>
            </a:endParaRPr>
          </a:p>
        </p:txBody>
      </p:sp>
      <p:pic>
        <p:nvPicPr>
          <p:cNvPr id="171" name="Google Shape;171;p1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"/>
          <p:cNvSpPr txBox="1"/>
          <p:nvPr/>
        </p:nvSpPr>
        <p:spPr>
          <a:xfrm>
            <a:off x="8357800" y="2489175"/>
            <a:ext cx="3717300" cy="30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1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000" b="0" i="1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 inseriscono la data del primo giorno, dell’ultimo e le ore totali di simulazione, premendo </a:t>
            </a:r>
            <a:r>
              <a:rPr lang="it-IT" sz="2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AGGIUNGI</a:t>
            </a:r>
            <a:r>
              <a:rPr lang="it-IT" sz="20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, i dati inseriti vengono salvati.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Poi premere</a:t>
            </a:r>
            <a:r>
              <a:rPr lang="it-IT" sz="20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AVANTI  </a:t>
            </a:r>
            <a:endParaRPr sz="20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"/>
          <p:cNvSpPr txBox="1"/>
          <p:nvPr/>
        </p:nvSpPr>
        <p:spPr>
          <a:xfrm>
            <a:off x="3048000" y="3277570"/>
            <a:ext cx="6096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1"/>
          <p:cNvSpPr/>
          <p:nvPr/>
        </p:nvSpPr>
        <p:spPr>
          <a:xfrm>
            <a:off x="834036" y="2588324"/>
            <a:ext cx="1406100" cy="516300"/>
          </a:xfrm>
          <a:prstGeom prst="ellipse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7" name="Google Shape;177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1396" y="1884325"/>
            <a:ext cx="7605225" cy="192425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78" name="Google Shape;178;p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1396" y="3960975"/>
            <a:ext cx="7605225" cy="234822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9" name="Google Shape;179;p1"/>
          <p:cNvSpPr/>
          <p:nvPr/>
        </p:nvSpPr>
        <p:spPr>
          <a:xfrm>
            <a:off x="1056939" y="2679200"/>
            <a:ext cx="1406100" cy="334500"/>
          </a:xfrm>
          <a:prstGeom prst="ellipse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1"/>
          <p:cNvSpPr/>
          <p:nvPr/>
        </p:nvSpPr>
        <p:spPr>
          <a:xfrm>
            <a:off x="6138061" y="4681915"/>
            <a:ext cx="1406100" cy="334500"/>
          </a:xfrm>
          <a:prstGeom prst="ellipse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"/>
          <p:cNvSpPr txBox="1">
            <a:spLocks noGrp="1"/>
          </p:cNvSpPr>
          <p:nvPr>
            <p:ph type="subTitle" idx="1"/>
          </p:nvPr>
        </p:nvSpPr>
        <p:spPr>
          <a:xfrm>
            <a:off x="467598" y="1228987"/>
            <a:ext cx="11048093" cy="7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CONFERMA INVIO DATI ALLA CENTRALE </a:t>
            </a:r>
            <a:endParaRPr sz="3600" dirty="0">
              <a:solidFill>
                <a:srgbClr val="0070C0"/>
              </a:solidFill>
            </a:endParaRPr>
          </a:p>
        </p:txBody>
      </p:sp>
      <p:pic>
        <p:nvPicPr>
          <p:cNvPr id="187" name="Google Shape;187;p2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"/>
          <p:cNvSpPr txBox="1"/>
          <p:nvPr/>
        </p:nvSpPr>
        <p:spPr>
          <a:xfrm>
            <a:off x="6856192" y="2264573"/>
            <a:ext cx="5024283" cy="18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puntando e accettando l’informativa privacy i dati vengono inviati alla Centrale 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 Simulazione,</a:t>
            </a:r>
            <a:r>
              <a:rPr lang="it-IT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l’Impresa Simulata </a:t>
            </a:r>
            <a:r>
              <a:rPr lang="it-IT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è registrata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Riceverete 3 mail di conferma: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la prima è immediata le altre due no.</a:t>
            </a:r>
            <a:endParaRPr sz="20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1" name="Google Shape;191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90315" y="1825502"/>
            <a:ext cx="6110574" cy="1447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28547" y="3359707"/>
            <a:ext cx="5024283" cy="2538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645887" y="4438675"/>
            <a:ext cx="6546111" cy="2155512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"/>
          <p:cNvSpPr/>
          <p:nvPr/>
        </p:nvSpPr>
        <p:spPr>
          <a:xfrm>
            <a:off x="1071725" y="2385675"/>
            <a:ext cx="1406100" cy="384600"/>
          </a:xfrm>
          <a:prstGeom prst="ellipse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665</Words>
  <Application>Microsoft Office PowerPoint</Application>
  <PresentationFormat>Widescreen</PresentationFormat>
  <Paragraphs>109</Paragraphs>
  <Slides>14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Times New Roman</vt:lpstr>
      <vt:lpstr>Calibri</vt:lpstr>
      <vt:lpstr>Arial</vt:lpstr>
      <vt:lpstr>Architects Daughter</vt:lpstr>
      <vt:lpstr>Tema di Office</vt:lpstr>
      <vt:lpstr>Programma Simulimpresa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Sarti Giuseppe</dc:creator>
  <cp:lastModifiedBy>Licenza 01</cp:lastModifiedBy>
  <cp:revision>5</cp:revision>
  <dcterms:created xsi:type="dcterms:W3CDTF">2023-10-27T09:16:27Z</dcterms:created>
  <dcterms:modified xsi:type="dcterms:W3CDTF">2025-09-08T07:38:38Z</dcterms:modified>
</cp:coreProperties>
</file>