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Baskerville Display PT" charset="1" panose="02030602080406020203"/>
      <p:regular r:id="rId15"/>
    </p:embeddedFont>
    <p:embeddedFont>
      <p:font typeface="The Seasons" charset="1" panose="00000000000000000000"/>
      <p:regular r:id="rId16"/>
    </p:embeddedFont>
    <p:embeddedFont>
      <p:font typeface="The Seasons Bold" charset="1" panose="00000000000000000000"/>
      <p:regular r:id="rId17"/>
    </p:embeddedFont>
    <p:embeddedFont>
      <p:font typeface="Inter" charset="1" panose="020B0502030000000004"/>
      <p:regular r:id="rId18"/>
    </p:embeddedFont>
    <p:embeddedFont>
      <p:font typeface="Inter Bold" charset="1" panose="020B0802030000000004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VAGTu1jCD9c.mp4" Type="http://schemas.openxmlformats.org/officeDocument/2006/relationships/video"/><Relationship Id="rId4" Target="../media/VAGTu1jCD9c.mp4" Type="http://schemas.microsoft.com/office/2007/relationships/media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http://www.ecolampsrl.altervista.org" TargetMode="External" Type="http://schemas.openxmlformats.org/officeDocument/2006/relationships/hyperlink"/><Relationship Id="rId4" Target="https://www.instagram.com/ecolamp_srl08?igsh=MWtmNXZkOGw0b2Jmdw==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384216" y="2091356"/>
            <a:ext cx="5519568" cy="4307073"/>
          </a:xfrm>
          <a:custGeom>
            <a:avLst/>
            <a:gdLst/>
            <a:ahLst/>
            <a:cxnLst/>
            <a:rect r="r" b="b" t="t" l="l"/>
            <a:pathLst>
              <a:path h="4307073" w="5519568">
                <a:moveTo>
                  <a:pt x="0" y="0"/>
                </a:moveTo>
                <a:lnTo>
                  <a:pt x="5519568" y="0"/>
                </a:lnTo>
                <a:lnTo>
                  <a:pt x="5519568" y="4307072"/>
                </a:lnTo>
                <a:lnTo>
                  <a:pt x="0" y="4307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390752" y="6265078"/>
            <a:ext cx="6053129" cy="117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29"/>
              </a:lnSpc>
            </a:pPr>
            <a:r>
              <a:rPr lang="en-US" sz="6878" spc="1375">
                <a:solidFill>
                  <a:srgbClr val="504C44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ECOLAMP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231790" y="7385772"/>
            <a:ext cx="7824419" cy="905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illuminati con sostenibilità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sustanible illumination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190813" y="6579593"/>
            <a:ext cx="1126212" cy="863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10"/>
              </a:lnSpc>
              <a:spcBef>
                <a:spcPct val="0"/>
              </a:spcBef>
            </a:pPr>
            <a:r>
              <a:rPr lang="en-US" sz="5007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s.r.l.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9333" y="2771452"/>
            <a:ext cx="6064156" cy="4808370"/>
          </a:xfrm>
          <a:custGeom>
            <a:avLst/>
            <a:gdLst/>
            <a:ahLst/>
            <a:cxnLst/>
            <a:rect r="r" b="b" t="t" l="l"/>
            <a:pathLst>
              <a:path h="4808370" w="6064156">
                <a:moveTo>
                  <a:pt x="0" y="0"/>
                </a:moveTo>
                <a:lnTo>
                  <a:pt x="6064155" y="0"/>
                </a:lnTo>
                <a:lnTo>
                  <a:pt x="6064155" y="4808370"/>
                </a:lnTo>
                <a:lnTo>
                  <a:pt x="0" y="4808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96212" y="3490446"/>
            <a:ext cx="8721692" cy="5132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Siamo i ragazzi della 3E dell’indirizzo AFM/SIA dell’IIS Zappa Fermi di Borgo Val di Taro (PR).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A partire dal primo anno, abbiamo iniziato diversi progetti di sostenibilità con la collaborazione delle istituzioni locali e della “Foliae Surfaces”.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Abbiamo pensato di costituire un'impresa che commercializza lampade con materiali sostenibili. Esse presentano una struttura in ferro e un paralume sostenibile.</a:t>
            </a:r>
          </a:p>
          <a:p>
            <a:pPr algn="l">
              <a:lnSpc>
                <a:spcPts val="3304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8196212" y="1907851"/>
            <a:ext cx="6000364" cy="877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b="true" sz="4999" spc="999">
                <a:solidFill>
                  <a:srgbClr val="504C44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ABOUT US</a:t>
            </a:r>
          </a:p>
        </p:txBody>
      </p:sp>
    </p:spTree>
  </p:cSld>
  <p:clrMapOvr>
    <a:masterClrMapping/>
  </p:clrMapOvr>
  <p:transition spd="slow">
    <p:push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144000" y="2416735"/>
            <a:ext cx="6000364" cy="877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b="true" sz="4999" spc="999">
                <a:solidFill>
                  <a:srgbClr val="504C44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MISSION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144000" y="3874135"/>
            <a:ext cx="7273083" cy="2609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Vogliamo realizzare sistemi di illuminazione di alta qualità con materiali sostenibili che si possano personalizzare, a prezzi concorrenziali da distribuire sui mercati nazionali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419093" y="3095641"/>
            <a:ext cx="4503857" cy="4095718"/>
          </a:xfrm>
          <a:custGeom>
            <a:avLst/>
            <a:gdLst/>
            <a:ahLst/>
            <a:cxnLst/>
            <a:rect r="r" b="b" t="t" l="l"/>
            <a:pathLst>
              <a:path h="4095718" w="4503857">
                <a:moveTo>
                  <a:pt x="0" y="0"/>
                </a:moveTo>
                <a:lnTo>
                  <a:pt x="4503857" y="0"/>
                </a:lnTo>
                <a:lnTo>
                  <a:pt x="4503857" y="4095718"/>
                </a:lnTo>
                <a:lnTo>
                  <a:pt x="0" y="409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982" r="0" b="-4982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40105" y="3369054"/>
            <a:ext cx="1135110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000000">
                    <a:alpha val="29804"/>
                  </a:srgbClr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440105" y="4562580"/>
            <a:ext cx="1135110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000000">
                    <a:alpha val="29804"/>
                  </a:srgbClr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40105" y="5924912"/>
            <a:ext cx="1135110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000000">
                    <a:alpha val="29804"/>
                  </a:srgbClr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03783" y="7418449"/>
            <a:ext cx="1135110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000000">
                    <a:alpha val="29804"/>
                  </a:srgbClr>
                </a:solidFill>
                <a:latin typeface="Inter"/>
                <a:ea typeface="Inter"/>
                <a:cs typeface="Inter"/>
                <a:sym typeface="Inter"/>
              </a:rPr>
              <a:t>04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478520" y="3369054"/>
            <a:ext cx="1135110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000000">
                    <a:alpha val="29804"/>
                  </a:srgbClr>
                </a:solidFill>
                <a:latin typeface="Inter"/>
                <a:ea typeface="Inter"/>
                <a:cs typeface="Inter"/>
                <a:sym typeface="Inter"/>
              </a:rPr>
              <a:t>05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478520" y="4864462"/>
            <a:ext cx="1135110" cy="910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000000">
                    <a:alpha val="29804"/>
                  </a:srgbClr>
                </a:solidFill>
                <a:latin typeface="Inter"/>
                <a:ea typeface="Inter"/>
                <a:cs typeface="Inter"/>
                <a:sym typeface="Inter"/>
              </a:rPr>
              <a:t>06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814404" y="5194405"/>
            <a:ext cx="5827114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organo di staff: Foliae Surfaces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590665" y="1574267"/>
            <a:ext cx="5106670" cy="863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ORGANIGRAMMA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13310" y="3609719"/>
            <a:ext cx="5827114" cy="490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direzione generale: Gioia Costa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82366" y="4652645"/>
            <a:ext cx="5827114" cy="986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dipartimento risorse umane: Scotton Leonardo, Caputo sofia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982366" y="5708377"/>
            <a:ext cx="5827114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dipartimento di amministrazzione: Cavalli Camilla, Chiesa Gabriele, Kalnins Albert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82366" y="7223487"/>
            <a:ext cx="5827114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dipartimento commerciale: Meschi Carlotta, Ruggeri Nicholas, Tahseen Roshman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814404" y="3397629"/>
            <a:ext cx="5827114" cy="1481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dipartimento magazzino: Mardoda Sara, Ratti Sara, Mazza Andrea, Conti Elisa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05255" y="1210371"/>
            <a:ext cx="9677491" cy="8229600"/>
            <a:chOff x="0" y="0"/>
            <a:chExt cx="2548804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48804" cy="2167467"/>
            </a:xfrm>
            <a:custGeom>
              <a:avLst/>
              <a:gdLst/>
              <a:ahLst/>
              <a:cxnLst/>
              <a:rect r="r" b="b" t="t" l="l"/>
              <a:pathLst>
                <a:path h="2167467" w="2548804">
                  <a:moveTo>
                    <a:pt x="0" y="0"/>
                  </a:moveTo>
                  <a:lnTo>
                    <a:pt x="2548804" y="0"/>
                  </a:lnTo>
                  <a:lnTo>
                    <a:pt x="254880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DAD4C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48804" cy="22150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573203" y="1491215"/>
            <a:ext cx="7889359" cy="68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PIANO DI MARKETING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73203" y="1672341"/>
            <a:ext cx="8198648" cy="7774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6"/>
              </a:lnSpc>
            </a:pPr>
          </a:p>
          <a:p>
            <a:pPr algn="l">
              <a:lnSpc>
                <a:spcPts val="3945"/>
              </a:lnSpc>
            </a:pPr>
          </a:p>
          <a:p>
            <a:pPr algn="l">
              <a:lnSpc>
                <a:spcPts val="3945"/>
              </a:lnSpc>
            </a:pPr>
          </a:p>
          <a:p>
            <a:pPr algn="l">
              <a:lnSpc>
                <a:spcPts val="4681"/>
              </a:lnSpc>
            </a:pPr>
            <a:r>
              <a:rPr lang="en-US" sz="3343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1.Analisi dell’ambiente esterno che comprende un’ analisi della concorrenza e della richiesta del prodotto sul mercato</a:t>
            </a:r>
          </a:p>
          <a:p>
            <a:pPr algn="l">
              <a:lnSpc>
                <a:spcPts val="4681"/>
              </a:lnSpc>
            </a:pPr>
            <a:r>
              <a:rPr lang="en-US" sz="3343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2.Analisi delle risorse interne alla nostra azienda</a:t>
            </a:r>
          </a:p>
          <a:p>
            <a:pPr algn="l">
              <a:lnSpc>
                <a:spcPts val="4681"/>
              </a:lnSpc>
            </a:pPr>
            <a:r>
              <a:rPr lang="en-US" sz="3343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3.Analisi SWOT dove abbiamo individuato i nostri punti di forza e di debolezza</a:t>
            </a:r>
          </a:p>
          <a:p>
            <a:pPr algn="l">
              <a:lnSpc>
                <a:spcPts val="4681"/>
              </a:lnSpc>
            </a:pPr>
            <a:r>
              <a:rPr lang="en-US" sz="3343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4. Analisi di mercato nella quale abbiamo individuato come realizzare i nostri prodotti offrendo la massima qualità</a:t>
            </a:r>
          </a:p>
          <a:p>
            <a:pPr algn="l">
              <a:lnSpc>
                <a:spcPts val="3945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819068" y="2433763"/>
            <a:ext cx="3701980" cy="3713264"/>
            <a:chOff x="0" y="0"/>
            <a:chExt cx="4935974" cy="495101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52000"/>
            </a:blip>
            <a:srcRect l="151" t="0" r="151" b="0"/>
            <a:stretch>
              <a:fillRect/>
            </a:stretch>
          </p:blipFill>
          <p:spPr>
            <a:xfrm flipH="false" flipV="false">
              <a:off x="0" y="0"/>
              <a:ext cx="4935974" cy="4951019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1028700" y="1427288"/>
            <a:ext cx="8113061" cy="139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LA NOSTRA IDEA DI SOSTENIBILITÀ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707130"/>
            <a:ext cx="10794091" cy="2316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The Seasons"/>
                <a:ea typeface="The Seasons"/>
                <a:cs typeface="The Seasons"/>
                <a:sym typeface="The Seasons"/>
              </a:rPr>
              <a:t>Le materie prime che utilizziamo per realizzare i nostri prodotti sono sostenibili in quanto utilizziamo: Carta riciclata, legno di recupero, cavi elettrici riciclati da altri strumenti elettronici, materiali metallici riciclati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47258" y="3146830"/>
            <a:ext cx="5117515" cy="3993340"/>
          </a:xfrm>
          <a:custGeom>
            <a:avLst/>
            <a:gdLst/>
            <a:ahLst/>
            <a:cxnLst/>
            <a:rect r="r" b="b" t="t" l="l"/>
            <a:pathLst>
              <a:path h="3993340" w="5117515">
                <a:moveTo>
                  <a:pt x="0" y="0"/>
                </a:moveTo>
                <a:lnTo>
                  <a:pt x="5117516" y="0"/>
                </a:lnTo>
                <a:lnTo>
                  <a:pt x="5117516" y="3993340"/>
                </a:lnTo>
                <a:lnTo>
                  <a:pt x="0" y="3993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44000" y="4800643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504C44"/>
                </a:solidFill>
                <a:latin typeface="Inter Bold"/>
                <a:ea typeface="Inter Bold"/>
                <a:cs typeface="Inter Bold"/>
                <a:sym typeface="Inter Bold"/>
              </a:rPr>
              <a:t>E-mail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293547" y="4800643"/>
            <a:ext cx="536230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  <a:ea typeface="Inter"/>
                <a:cs typeface="Inter"/>
                <a:sym typeface="Inter"/>
              </a:rPr>
              <a:t>gioiacosta08@gmail.com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5392738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504C44"/>
                </a:solidFill>
                <a:latin typeface="Inter Bold"/>
                <a:ea typeface="Inter Bold"/>
                <a:cs typeface="Inter Bold"/>
                <a:sym typeface="Inter Bold"/>
              </a:rPr>
              <a:t>Website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93547" y="5392738"/>
            <a:ext cx="536230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504C44"/>
                </a:solidFill>
                <a:latin typeface="Inter"/>
                <a:ea typeface="Inter"/>
                <a:cs typeface="Inter"/>
                <a:sym typeface="Inter"/>
                <a:hlinkClick r:id="rId3" tooltip="http://www.ecolampsrl.altervista.org"/>
              </a:rPr>
              <a:t>www.ecolampsrl.altervista.org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5984832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504C44"/>
                </a:solidFill>
                <a:latin typeface="Inter Bold"/>
                <a:ea typeface="Inter Bold"/>
                <a:cs typeface="Inter Bold"/>
                <a:sym typeface="Inter Bold"/>
              </a:rPr>
              <a:t>Phone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93547" y="5984832"/>
            <a:ext cx="536230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  <a:ea typeface="Inter"/>
                <a:cs typeface="Inter"/>
                <a:sym typeface="Inter"/>
              </a:rPr>
              <a:t>329-005-5397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144000" y="6578557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504C44"/>
                </a:solidFill>
                <a:latin typeface="Inter Bold"/>
                <a:ea typeface="Inter Bold"/>
                <a:cs typeface="Inter Bold"/>
                <a:sym typeface="Inter Bold"/>
              </a:rPr>
              <a:t>Address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93547" y="6578557"/>
            <a:ext cx="536230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504C44"/>
                </a:solidFill>
                <a:latin typeface="Inter"/>
                <a:ea typeface="Inter"/>
                <a:cs typeface="Inter"/>
                <a:sym typeface="Inter"/>
              </a:rPr>
              <a:t>via G. Cacchioli, 9, Borgo val di Taro (PR)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144000" y="3292518"/>
            <a:ext cx="476468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  <a:ea typeface="Baskerville Display PT"/>
                <a:cs typeface="Baskerville Display PT"/>
                <a:sym typeface="Baskerville Display PT"/>
              </a:rPr>
              <a:t>CONTACT US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4213268"/>
            <a:ext cx="2149547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true">
                <a:solidFill>
                  <a:srgbClr val="504C44"/>
                </a:solidFill>
                <a:latin typeface="Inter Bold"/>
                <a:ea typeface="Inter Bold"/>
                <a:cs typeface="Inter Bold"/>
                <a:sym typeface="Inter Bold"/>
              </a:rPr>
              <a:t>Instagram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293547" y="4213268"/>
            <a:ext cx="5362304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u="sng">
                <a:solidFill>
                  <a:srgbClr val="504C44"/>
                </a:solidFill>
                <a:latin typeface="Inter"/>
                <a:ea typeface="Inter"/>
                <a:cs typeface="Inter"/>
                <a:sym typeface="Inter"/>
                <a:hlinkClick r:id="rId4" tooltip="https://www.instagram.com/ecolamp_srl08?igsh=MWtmNXZkOGw0b2Jmdw=="/>
              </a:rPr>
              <a:t>@ecolamp_srl08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bg>
      <p:bgPr>
        <a:solidFill>
          <a:srgbClr val="F1ED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DAGSaiKa9K8</dc:identifier>
  <dcterms:modified xsi:type="dcterms:W3CDTF">2011-08-01T06:04:30Z</dcterms:modified>
  <cp:revision>1</cp:revision>
  <dc:title>slide per 25/10/24</dc:title>
</cp:coreProperties>
</file>