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1B100-1EE4-4501-8AEC-DDAD27E39BB6}" type="datetimeFigureOut">
              <a:rPr lang="it-IT" smtClean="0"/>
              <a:pPr/>
              <a:t>23/01/2021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DC441-8CB4-4690-912E-34CA3947F74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42910" y="857232"/>
            <a:ext cx="2509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/>
              <a:t>SIMULIMPRESA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500562" y="857232"/>
            <a:ext cx="42934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/>
              <a:t>SVILUPPO DELLE</a:t>
            </a:r>
          </a:p>
          <a:p>
            <a:pPr algn="ctr"/>
            <a:r>
              <a:rPr lang="it-IT" sz="2800" b="1" dirty="0"/>
              <a:t>COMPETENZE TRASVERSALI</a:t>
            </a:r>
          </a:p>
        </p:txBody>
      </p:sp>
      <p:sp>
        <p:nvSpPr>
          <p:cNvPr id="7" name="Freccia a destra 6"/>
          <p:cNvSpPr/>
          <p:nvPr/>
        </p:nvSpPr>
        <p:spPr>
          <a:xfrm>
            <a:off x="3428992" y="1071546"/>
            <a:ext cx="100013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 descr="logo simulimpres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736"/>
            <a:ext cx="2500330" cy="513097"/>
          </a:xfrm>
          <a:prstGeom prst="rect">
            <a:avLst/>
          </a:prstGeom>
        </p:spPr>
      </p:pic>
      <p:pic>
        <p:nvPicPr>
          <p:cNvPr id="9" name="Immagine 8" descr="20210119_1134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3116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ogo simulimpres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42852"/>
            <a:ext cx="2500330" cy="51309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00034" y="1857364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Una prima “definizione” di tali competenze giunge con la Raccomandazione del </a:t>
            </a:r>
            <a:r>
              <a:rPr lang="it-IT" b="1" dirty="0"/>
              <a:t>Parlamento Europeo</a:t>
            </a:r>
            <a:r>
              <a:rPr lang="it-IT" dirty="0"/>
              <a:t> (2006)</a:t>
            </a:r>
          </a:p>
        </p:txBody>
      </p:sp>
      <p:sp>
        <p:nvSpPr>
          <p:cNvPr id="13" name="Callout con freccia in giù 12"/>
          <p:cNvSpPr/>
          <p:nvPr/>
        </p:nvSpPr>
        <p:spPr>
          <a:xfrm>
            <a:off x="928662" y="2571744"/>
            <a:ext cx="4214842" cy="121444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071538" y="2643182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COMPETENZE CHIAVE</a:t>
            </a: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PER L’APPRENDIMENTO PERMANENTE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857224" y="3786190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tabLst>
                <a:tab pos="268288" algn="l"/>
              </a:tabLst>
            </a:pPr>
            <a:r>
              <a:rPr lang="it-IT" dirty="0"/>
              <a:t>1. comunicazione nella madrelingua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2. comunicazione nelle lingue straniere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3. competenza matematica e competenze di base in scienza e tecnologia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4. competenza digitale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5. imparare a imparare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6. competenze sociali e civiche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7. spirito di iniziativa e imprenditorialità</a:t>
            </a:r>
          </a:p>
          <a:p>
            <a:pPr marL="268288" indent="-268288">
              <a:tabLst>
                <a:tab pos="268288" algn="l"/>
              </a:tabLst>
            </a:pPr>
            <a:r>
              <a:rPr lang="it-IT" dirty="0"/>
              <a:t>8. consapevolezza ed espressione culturale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00034" y="785794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Con il Consiglio Europeo di Lisbona (2000) si iniziano le riflessioni a livello comunitario sulla necessità di definire le competenze chiave di apprendimento permanente per i cittadini europei del domani.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500034" y="1357298"/>
            <a:ext cx="8215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Dal 2000 al 2006 sono numerosi gli atti della UE che richiamano l’attenzione su questa importante “necessità”.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ogo simulimpres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42852"/>
            <a:ext cx="2500330" cy="513097"/>
          </a:xfrm>
          <a:prstGeom prst="rect">
            <a:avLst/>
          </a:prstGeom>
        </p:spPr>
      </p:pic>
      <p:sp>
        <p:nvSpPr>
          <p:cNvPr id="13" name="Callout con freccia in giù 12"/>
          <p:cNvSpPr/>
          <p:nvPr/>
        </p:nvSpPr>
        <p:spPr>
          <a:xfrm rot="16200000">
            <a:off x="-785862" y="4000492"/>
            <a:ext cx="3643362" cy="92869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 rot="16200000">
            <a:off x="-1064966" y="4286232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COMPETENZE CHIAVE</a:t>
            </a:r>
          </a:p>
          <a:p>
            <a:pPr algn="ctr"/>
            <a:r>
              <a:rPr lang="it-IT" sz="1600" b="1" dirty="0">
                <a:solidFill>
                  <a:schemeClr val="bg1"/>
                </a:solidFill>
              </a:rPr>
              <a:t>PER L’APPRENDIMENTO PERMANENTE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785918" y="3571876"/>
            <a:ext cx="63579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Imparare ad imparare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Progettare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Comunicare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Collaborare e partecipare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Agire in modo autonomo e responsabile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Individuare collegamenti e relazioni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Acquisire ed interpretare l’informazione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71472" y="121442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/>
              <a:t>La declinazione italiana delle “competenze chiave europee per l’apprendimento permanente” giunge con il decreto Ministeriale 139/2007 che fissa le “competenze chiave di cittadinanza” insieme alle competenze definite dai 4 ASSI CULTURALI definite per l’obbligo scolastico.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714480" y="2857496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COMPETENZE CHIAVE </a:t>
            </a:r>
            <a:r>
              <a:rPr lang="it-IT" sz="2400" b="1" dirty="0" err="1"/>
              <a:t>DI</a:t>
            </a:r>
            <a:r>
              <a:rPr lang="it-IT" sz="2400" b="1" dirty="0"/>
              <a:t> CITTADINANAZA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logo simulimpres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42852"/>
            <a:ext cx="2500330" cy="51309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28596" y="857232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 Competenze Chiave per l’apprendimento permanente definite dal Parlamento Europeo del 2006 vengono riviste e aggiornate con la Raccomandazione del Consiglio Europeo del </a:t>
            </a:r>
            <a:r>
              <a:rPr lang="it-IT" dirty="0">
                <a:solidFill>
                  <a:srgbClr val="FF0000"/>
                </a:solidFill>
              </a:rPr>
              <a:t>2018</a:t>
            </a:r>
          </a:p>
        </p:txBody>
      </p:sp>
      <p:sp>
        <p:nvSpPr>
          <p:cNvPr id="13" name="Callout con freccia in giù 12"/>
          <p:cNvSpPr/>
          <p:nvPr/>
        </p:nvSpPr>
        <p:spPr>
          <a:xfrm rot="16200000">
            <a:off x="-785850" y="3786190"/>
            <a:ext cx="3786214" cy="121444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 rot="16200000">
            <a:off x="-1034188" y="4071942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Nuove</a:t>
            </a:r>
            <a:r>
              <a:rPr lang="it-IT" b="1" dirty="0">
                <a:solidFill>
                  <a:schemeClr val="bg1"/>
                </a:solidFill>
              </a:rPr>
              <a:t> COMPETENZE CHIAVE</a:t>
            </a: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PER L’APPRENDIMENTO PERMANENTE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1785918" y="2428868"/>
            <a:ext cx="67866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alfabetica funzionale;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</a:t>
            </a:r>
            <a:r>
              <a:rPr lang="it-IT" sz="2400" dirty="0" err="1"/>
              <a:t>multilinguistica</a:t>
            </a:r>
            <a:r>
              <a:rPr lang="it-IT" sz="2400" dirty="0"/>
              <a:t>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Competenze Matematiche, scientifiche, tecnologiche e di ingegneria;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Digitale;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personale, sociale e la capacità di “imparare ad imparare”;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Competenze in materia di cittadinanza;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imprenditoriale;</a:t>
            </a:r>
          </a:p>
          <a:p>
            <a:pPr marL="457200" indent="-457200">
              <a:buAutoNum type="arabicPeriod"/>
              <a:tabLst>
                <a:tab pos="268288" algn="l"/>
              </a:tabLst>
            </a:pPr>
            <a:r>
              <a:rPr lang="it-IT" sz="2400" dirty="0"/>
              <a:t>Competenza in materia di consapevolezza e espressioni culturali.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285720" y="1643050"/>
          <a:ext cx="850112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Competenze chiave europee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Competenze di cittadinanza</a:t>
                      </a:r>
                    </a:p>
                    <a:p>
                      <a:r>
                        <a:rPr lang="it-IT" sz="1800" b="1" dirty="0">
                          <a:latin typeface="Arial Narrow" pitchFamily="34" charset="0"/>
                        </a:rPr>
                        <a:t>(italiane)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Life </a:t>
                      </a:r>
                      <a:r>
                        <a:rPr lang="it-IT" sz="1800" b="1" dirty="0" err="1">
                          <a:latin typeface="Arial Narrow" pitchFamily="34" charset="0"/>
                        </a:rPr>
                        <a:t>skills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 Narrow" pitchFamily="34" charset="0"/>
                        </a:rPr>
                        <a:t>competenza alfabetica funzionale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 Narrow" pitchFamily="34" charset="0"/>
                        </a:rPr>
                        <a:t>comunicare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689225" algn="l"/>
                          <a:tab pos="5289550" algn="l"/>
                        </a:tabLst>
                      </a:pPr>
                      <a:r>
                        <a:rPr lang="it-IT" sz="1400" dirty="0">
                          <a:latin typeface="Arial Narrow" pitchFamily="34" charset="0"/>
                        </a:rPr>
                        <a:t>comunicazione efficace</a:t>
                      </a:r>
                    </a:p>
                    <a:p>
                      <a:pPr>
                        <a:tabLst>
                          <a:tab pos="2689225" algn="l"/>
                          <a:tab pos="5289550" algn="l"/>
                        </a:tabLst>
                      </a:pPr>
                      <a:r>
                        <a:rPr lang="it-IT" sz="1400" dirty="0">
                          <a:latin typeface="Arial Narrow" pitchFamily="34" charset="0"/>
                        </a:rPr>
                        <a:t>capacità di relazioni interpersonali</a:t>
                      </a:r>
                      <a:br>
                        <a:rPr lang="it-IT" sz="1400" dirty="0">
                          <a:latin typeface="Arial Narrow" pitchFamily="34" charset="0"/>
                        </a:rPr>
                      </a:br>
                      <a:r>
                        <a:rPr lang="it-IT" sz="1400" dirty="0">
                          <a:latin typeface="Arial Narrow" pitchFamily="34" charset="0"/>
                        </a:rPr>
                        <a:t>empatia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</a:t>
                      </a:r>
                      <a:r>
                        <a:rPr lang="it-IT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multilinguistica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comunicare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comunicazione efficace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relazioni interpersonali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empatia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matematica e competenza in scienze, tecnologia e ingegneria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risolvere problemi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individuare collegamenti e relazioni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risolvere problemi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creativo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prendere decisioni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digitale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acquisire ed interpretare l'informazione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agire in modo autonomo e responsabile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creativo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comunicazione efficace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autoconsapevolezza</a:t>
                      </a:r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85720" y="500042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Nella tabella che segue è indicata una sorta di “corrispondenza” tra le nuove competenze chiave europee, le competenze di cittadinanza secondo la declinazione italiana e le life </a:t>
            </a:r>
            <a:r>
              <a:rPr lang="it-IT" dirty="0" err="1"/>
              <a:t>skill</a:t>
            </a:r>
            <a:r>
              <a:rPr lang="it-IT" dirty="0"/>
              <a:t> che si possono migliorare e potenziare attraverso l’attività di </a:t>
            </a:r>
            <a:r>
              <a:rPr lang="it-IT" dirty="0" err="1"/>
              <a:t>simulimpresa</a:t>
            </a:r>
            <a:r>
              <a:rPr lang="it-IT" dirty="0"/>
              <a:t>.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645795"/>
              </p:ext>
            </p:extLst>
          </p:nvPr>
        </p:nvGraphicFramePr>
        <p:xfrm>
          <a:off x="285721" y="282898"/>
          <a:ext cx="8501121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Competenze chiave europee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Competenze di cittadinanza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Arial Narrow" pitchFamily="34" charset="0"/>
                        </a:rPr>
                        <a:t>Life </a:t>
                      </a:r>
                      <a:r>
                        <a:rPr lang="it-IT" sz="1800" b="1" dirty="0" err="1">
                          <a:latin typeface="Arial Narrow" pitchFamily="34" charset="0"/>
                        </a:rPr>
                        <a:t>skills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personale, sociale e capacità di imparare ad imparare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collaborare e partecipare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agire in modo autonomo e responsabile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imparare ad imparare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individuare collegamenti e relazioni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acquisire ed interpretare l'informazione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risolvere problemi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comunicazione efficace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relazioni interpersonali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gestione delle emozioni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gestione dello stress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empatia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prendere decisioni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autoconsapevolezza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risolvere problemi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in materia di cittadinanza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collaborare e partecipare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agire in modo autonomo e responsabile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tabLst>
                          <a:tab pos="2689225" algn="l"/>
                          <a:tab pos="5289550" algn="l"/>
                        </a:tabLst>
                      </a:pP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comunicazione efficace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relazioni interpersonali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empatia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autoconsapevolezza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competenza "imprenditoriale"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progettare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risolvere problemi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agire in modo autonomo e responsabile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capacità di prendere decisioni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creativo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consapevolezza ed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espressione culturali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individuare collegamenti e relazioni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comunicare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progettare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creativo</a:t>
                      </a:r>
                      <a:b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pensiero critico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570</Words>
  <Application>Microsoft Office PowerPoint</Application>
  <PresentationFormat>Presentazione su schermo (4:3)</PresentationFormat>
  <Paragraphs>71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Arial Narrow</vt:lpstr>
      <vt:lpstr>Calibri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Dania Dani</dc:creator>
  <cp:lastModifiedBy>Sarti Giuseppe</cp:lastModifiedBy>
  <cp:revision>3</cp:revision>
  <dcterms:created xsi:type="dcterms:W3CDTF">2021-01-19T10:30:25Z</dcterms:created>
  <dcterms:modified xsi:type="dcterms:W3CDTF">2021-01-23T13:33:47Z</dcterms:modified>
</cp:coreProperties>
</file>